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70" r:id="rId2"/>
    <p:sldId id="330" r:id="rId3"/>
    <p:sldId id="313" r:id="rId4"/>
    <p:sldId id="338" r:id="rId5"/>
    <p:sldId id="308" r:id="rId6"/>
    <p:sldId id="306" r:id="rId7"/>
    <p:sldId id="318" r:id="rId8"/>
    <p:sldId id="321" r:id="rId9"/>
    <p:sldId id="335" r:id="rId10"/>
    <p:sldId id="340" r:id="rId11"/>
    <p:sldId id="336" r:id="rId12"/>
    <p:sldId id="337" r:id="rId13"/>
    <p:sldId id="332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예서" initials="u" lastIdx="1" clrIdx="0">
    <p:extLst>
      <p:ext uri="{19B8F6BF-5375-455C-9EA6-DF929625EA0E}">
        <p15:presenceInfo xmlns:p15="http://schemas.microsoft.com/office/powerpoint/2012/main" userId="김예서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ECE6"/>
    <a:srgbClr val="1C1C1C"/>
    <a:srgbClr val="E8E8EA"/>
    <a:srgbClr val="21345C"/>
    <a:srgbClr val="CAB5BD"/>
    <a:srgbClr val="F2F2F2"/>
    <a:srgbClr val="C9CACF"/>
    <a:srgbClr val="6D8CAC"/>
    <a:srgbClr val="333F50"/>
    <a:srgbClr val="2A345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g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0FD20-0C41-415A-BC75-E485F38449F7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DD276-63FE-4A00-BEAB-AD19D396C3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446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116CC-20FF-457A-B0DD-F02EE2901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A0D387-B42B-4157-90E6-FCD3174B4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A7E609-556E-4234-8CFC-AE6C7023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F3B6F-BEB4-4451-A4BA-A0659F2AC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703B4-E0EB-4B00-9BF7-03ABD79FA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538A9-CADF-4633-A090-47B42B85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BC4E6F-A0DE-4AE3-90F2-1C03418AC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04145D-ADF1-4464-BC28-593BAE746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DFD674B-36F7-4FB8-8FD7-4A82F078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36B7B17-18E4-4B63-A6C1-BC60814A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1BA4A-3D6F-4036-B650-4BE22EBF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20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3392-1D66-4FC7-9B67-9373E3302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3E0133-FB9E-4A82-B101-5823D201B8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6BE29-E9E7-4C46-9EA7-89CB1D548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7CF291-3561-4887-8CBA-2D73801A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A223DB-3883-49FB-AC9D-6E713866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48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D0D848-B156-4FC0-9045-C4FA3355A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BE1A0F-E622-4956-B3AE-75C0FFAC3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3557E-01F2-4719-81E9-5B6B18E3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B3DD90-F3E1-4BF3-9279-442F300C9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3D7F-961F-467A-AB56-CD0F56F5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34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F7C35-D8F4-4D64-91F6-455403D3F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88CDA9-0970-49A3-82F4-FCFFA63B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0BDF5-6D16-4A9A-893B-53B11095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635E5-1D8E-4820-93F8-0955606D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11AF3B-8956-4150-8701-B7C6F2B24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4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1787C-EA13-4181-B0B0-B98FD158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E5F5F3-03E8-4DE0-BFC5-1307CAE6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7CEA32-CCEE-47B8-A526-80A2933D1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964C28-B02D-443E-89E1-FB3F1254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2FB7F4-ECD7-4A68-980A-73D9C752A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5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1298D1-822F-4AE9-BE1F-7EF054CE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8596DE-FD94-42CD-A453-C87AAFCB7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5D48B6-4014-4E1E-AD68-C67E693F6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CCBA-5D70-4B89-BACA-6C91A0FF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E4A065-E00B-4A73-9BB7-B46AC396A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6E1E2D-C422-4C81-9EA7-ABA7416D0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71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A5702F-9D39-4A23-8B2B-227C8FB4F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B61F52-FB13-4AA5-8614-96CB85DAE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C87BAFA-DA5C-41E6-89B9-049ECF13E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58F1D0D-16C1-4524-9BFD-F88D9AADB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C66BD1-687F-4EBD-B80D-A9CE917A7C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9544E4-0FB8-47A2-9B6E-896DFDF6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AF11A-F1C3-474D-991B-EFCEF7C8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39CBAC-49D8-4D2D-A0EB-0A7DD653A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194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59595-4D21-46F7-9AA9-99350F31B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D291C2-6C24-4F10-AC19-A3D48780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E207B8-FB3D-49E3-8ED2-E499A63D1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55E8C-A92C-4F29-8A88-562EE761F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36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ea typeface="바탕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90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2CA809-A196-4FCA-93A2-324CC693BFD6}"/>
              </a:ext>
            </a:extLst>
          </p:cNvPr>
          <p:cNvSpPr txBox="1"/>
          <p:nvPr userDrawn="1"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바탕" panose="0203060000010101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ea typeface="바탕" panose="0203060000010101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7B4CB0-4A60-4814-AC63-C1247AED0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44A438-B8E1-4575-B473-2A078183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692F2-49E5-485C-9831-B4ACBBB2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0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764F0-5601-4A14-A10F-2AABF340F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C9E9D1-8F1D-4F21-A822-6C7960A96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9A7961-D3A0-4BA3-B7D1-830E64EFA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3B9528-22B9-4F6F-91C9-6F720DCC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7A9D4-2312-4C80-955C-3A7FA2F8832A}" type="datetimeFigureOut">
              <a:rPr lang="ko-KR" altLang="en-US" smtClean="0"/>
              <a:t>2022-06-07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EBC077-8A76-446B-8054-77AD1824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25B9B4-BE00-4DC7-A442-DC65D4257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5EC94-8EAF-486A-983B-99B1085AE8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8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F2D1CD-6AB9-44F7-9AF1-904E917CB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EE6583-9D58-4FBE-8B3E-D816FF62F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1C4F44-3451-43BF-BB78-2BFFC41D5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FE7A9D4-2312-4C80-955C-3A7FA2F8832A}" type="datetimeFigureOut">
              <a:rPr lang="ko-KR" altLang="en-US" smtClean="0"/>
              <a:pPr/>
              <a:t>2022-06-07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56AF17-214F-4E1E-9255-3368B988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5F63D-B78D-4305-AB08-518043957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5595EC94-8EAF-486A-983B-99B1085AE83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874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1D96CB-D837-42E6-B753-A362CB784AC7}"/>
              </a:ext>
            </a:extLst>
          </p:cNvPr>
          <p:cNvSpPr txBox="1"/>
          <p:nvPr/>
        </p:nvSpPr>
        <p:spPr>
          <a:xfrm>
            <a:off x="822569" y="1797784"/>
            <a:ext cx="1022748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무선 청소기 무게 중심 위치에 따른</a:t>
            </a:r>
            <a:endParaRPr lang="en-US" altLang="ko-KR" sz="5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sz="5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관절 부담 연구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1001683" y="1706110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00961E7-5079-4C40-88CA-C2ABE8F1C792}"/>
              </a:ext>
            </a:extLst>
          </p:cNvPr>
          <p:cNvSpPr txBox="1"/>
          <p:nvPr/>
        </p:nvSpPr>
        <p:spPr>
          <a:xfrm>
            <a:off x="9334636" y="5354452"/>
            <a:ext cx="30328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201627509 </a:t>
            </a:r>
            <a:r>
              <a:rPr lang="ko-KR" altLang="en-US" sz="2000" dirty="0" err="1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김종음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201627529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이건희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201727506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김동우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201927507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김예서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2780FB-D13E-40D4-9A94-CE580327E187}"/>
              </a:ext>
            </a:extLst>
          </p:cNvPr>
          <p:cNvSpPr/>
          <p:nvPr/>
        </p:nvSpPr>
        <p:spPr>
          <a:xfrm>
            <a:off x="9873673" y="6594764"/>
            <a:ext cx="2235200" cy="16625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8AD40C-721C-4A88-B92D-505CF043D908}"/>
              </a:ext>
            </a:extLst>
          </p:cNvPr>
          <p:cNvSpPr txBox="1"/>
          <p:nvPr/>
        </p:nvSpPr>
        <p:spPr>
          <a:xfrm>
            <a:off x="914932" y="1321720"/>
            <a:ext cx="40222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부산대학교 산업공학과 종합설계프로젝트</a:t>
            </a:r>
          </a:p>
        </p:txBody>
      </p:sp>
      <p:sp>
        <p:nvSpPr>
          <p:cNvPr id="8" name="직사각형 7" descr="실">
            <a:extLst>
              <a:ext uri="{FF2B5EF4-FFF2-40B4-BE49-F238E27FC236}">
                <a16:creationId xmlns:a16="http://schemas.microsoft.com/office/drawing/2014/main" id="{132F9700-273E-9983-A54C-D2D669BB70F7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</a:t>
            </a:r>
            <a:endParaRPr lang="ko-KR" altLang="en-US" sz="12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924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781EAF4-2A68-4F3C-965C-7F110BD15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4462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3.1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데이터 분석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 ANOVA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직사각형 6" descr="실">
            <a:extLst>
              <a:ext uri="{FF2B5EF4-FFF2-40B4-BE49-F238E27FC236}">
                <a16:creationId xmlns:a16="http://schemas.microsoft.com/office/drawing/2014/main" id="{8194ACA2-330E-D127-AD5F-FC87EECADDF7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10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C4DF7E-360E-8764-EDD0-5FDAD749E764}"/>
              </a:ext>
            </a:extLst>
          </p:cNvPr>
          <p:cNvSpPr/>
          <p:nvPr/>
        </p:nvSpPr>
        <p:spPr>
          <a:xfrm>
            <a:off x="-658090" y="416352"/>
            <a:ext cx="7095836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 </a:t>
            </a:r>
            <a:r>
              <a:rPr lang="ko-KR" altLang="en-US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일반 청소기 사용 상황과 의자 밑</a:t>
            </a:r>
            <a:r>
              <a:rPr lang="en-US" altLang="ko-KR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침대 밑 청소 상황 비교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36B82C-3BBA-C8A3-84B5-9C07C1467DF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598" y="3144348"/>
            <a:ext cx="5502185" cy="162334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B35FDCE-B641-9E79-AD39-36CDCA41A8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599" y="4872219"/>
            <a:ext cx="5502184" cy="184737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F638358-BE63-5B50-93EF-EB5A841DE68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598" y="1317326"/>
            <a:ext cx="5502185" cy="1738156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D005C25A-92CA-C6FB-D6FB-BFEECC0B742D}"/>
              </a:ext>
            </a:extLst>
          </p:cNvPr>
          <p:cNvSpPr/>
          <p:nvPr/>
        </p:nvSpPr>
        <p:spPr>
          <a:xfrm>
            <a:off x="7102764" y="1930400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55B310A6-ABAD-7014-3176-C25289FF05D7}"/>
              </a:ext>
            </a:extLst>
          </p:cNvPr>
          <p:cNvSpPr/>
          <p:nvPr/>
        </p:nvSpPr>
        <p:spPr>
          <a:xfrm>
            <a:off x="7102764" y="3680100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04B38A5C-F046-CE52-EAB4-1B8EF1FD664A}"/>
              </a:ext>
            </a:extLst>
          </p:cNvPr>
          <p:cNvSpPr/>
          <p:nvPr/>
        </p:nvSpPr>
        <p:spPr>
          <a:xfrm>
            <a:off x="7102764" y="5518081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38E6569-A38A-F9B4-518A-B16F3AEC84AD}"/>
              </a:ext>
            </a:extLst>
          </p:cNvPr>
          <p:cNvSpPr/>
          <p:nvPr/>
        </p:nvSpPr>
        <p:spPr>
          <a:xfrm>
            <a:off x="7815117" y="1754785"/>
            <a:ext cx="3916219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Elbow-Extension, Flexion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팔꿈치 폄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82B39CF-A78E-11C0-9D81-CDB52F214C29}"/>
              </a:ext>
            </a:extLst>
          </p:cNvPr>
          <p:cNvSpPr/>
          <p:nvPr/>
        </p:nvSpPr>
        <p:spPr>
          <a:xfrm>
            <a:off x="7783672" y="3580390"/>
            <a:ext cx="4325201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Waist</a:t>
            </a:r>
            <a:r>
              <a:rPr lang="en-US" altLang="ko-KR" i="1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Ulnar deviation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Radial deviation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손목을 몸의 바깥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안쪽 방향으로 꺾음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</a:p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0F7084-BA92-D1CD-DBEC-6C5628B27107}"/>
              </a:ext>
            </a:extLst>
          </p:cNvPr>
          <p:cNvSpPr/>
          <p:nvPr/>
        </p:nvSpPr>
        <p:spPr>
          <a:xfrm>
            <a:off x="7909654" y="5247737"/>
            <a:ext cx="3916219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Waist-Extension, Flexion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손목 폄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9446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781EAF4-2A68-4F3C-965C-7F110BD1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610" y="1017650"/>
            <a:ext cx="11649954" cy="56953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4545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3.3 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분석 결과</a:t>
            </a:r>
          </a:p>
          <a:p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직사각형 6" descr="실">
            <a:extLst>
              <a:ext uri="{FF2B5EF4-FFF2-40B4-BE49-F238E27FC236}">
                <a16:creationId xmlns:a16="http://schemas.microsoft.com/office/drawing/2014/main" id="{F6FCDF34-A2B3-284F-E71B-BCBA390766AC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11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3D994B-6E4E-1836-71E0-CC949F0E0176}"/>
              </a:ext>
            </a:extLst>
          </p:cNvPr>
          <p:cNvSpPr txBox="1"/>
          <p:nvPr/>
        </p:nvSpPr>
        <p:spPr>
          <a:xfrm>
            <a:off x="415637" y="1188743"/>
            <a:ext cx="104529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• </a:t>
            </a:r>
            <a:r>
              <a:rPr lang="ko-KR" altLang="en-US" u="sng" dirty="0">
                <a:latin typeface="바탕" panose="02030600000101010101" pitchFamily="18" charset="-127"/>
                <a:ea typeface="바탕" panose="02030600000101010101" pitchFamily="18" charset="-127"/>
              </a:rPr>
              <a:t>일반 청소 상황과 45도 각도로 청소하는 상황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: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무게중심이 손목의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E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xtension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F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lexion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U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nlar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deviation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adial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deviation과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모두 유의하지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X</a:t>
            </a:r>
          </a:p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•</a:t>
            </a:r>
            <a:r>
              <a:rPr lang="ko-KR" altLang="en-US" u="sng" dirty="0">
                <a:latin typeface="바탕" panose="02030600000101010101" pitchFamily="18" charset="-127"/>
                <a:ea typeface="바탕" panose="02030600000101010101" pitchFamily="18" charset="-127"/>
              </a:rPr>
              <a:t>일반 청소상황과 침대 밑, 의자 밑 청소하는 상황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: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무게중심이 손목의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E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xtension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F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lexion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U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nlar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deviation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R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adial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deviation과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모두 유의하지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X</a:t>
            </a:r>
          </a:p>
          <a:p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•</a:t>
            </a:r>
            <a:r>
              <a:rPr lang="ko-KR" altLang="en-US" u="sng" dirty="0">
                <a:latin typeface="바탕" panose="02030600000101010101" pitchFamily="18" charset="-127"/>
                <a:ea typeface="바탕" panose="02030600000101010101" pitchFamily="18" charset="-127"/>
              </a:rPr>
              <a:t>청소하는 장애물의 높이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: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손목의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deviation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부분과 유의함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                무게중심은 관절 각도 변화에 큰 영향을 미치지 않는 것 확인 가능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8D5FC762-CE0D-A28A-C689-D763EC4D6B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227036"/>
              </p:ext>
            </p:extLst>
          </p:nvPr>
        </p:nvGraphicFramePr>
        <p:xfrm>
          <a:off x="516192" y="4315135"/>
          <a:ext cx="11159613" cy="210767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8060">
                  <a:extLst>
                    <a:ext uri="{9D8B030D-6E8A-4147-A177-3AD203B41FA5}">
                      <a16:colId xmlns:a16="http://schemas.microsoft.com/office/drawing/2014/main" val="2877900169"/>
                    </a:ext>
                  </a:extLst>
                </a:gridCol>
                <a:gridCol w="1635709">
                  <a:extLst>
                    <a:ext uri="{9D8B030D-6E8A-4147-A177-3AD203B41FA5}">
                      <a16:colId xmlns:a16="http://schemas.microsoft.com/office/drawing/2014/main" val="111014013"/>
                    </a:ext>
                  </a:extLst>
                </a:gridCol>
                <a:gridCol w="1386527">
                  <a:extLst>
                    <a:ext uri="{9D8B030D-6E8A-4147-A177-3AD203B41FA5}">
                      <a16:colId xmlns:a16="http://schemas.microsoft.com/office/drawing/2014/main" val="2528985402"/>
                    </a:ext>
                  </a:extLst>
                </a:gridCol>
                <a:gridCol w="1078410">
                  <a:extLst>
                    <a:ext uri="{9D8B030D-6E8A-4147-A177-3AD203B41FA5}">
                      <a16:colId xmlns:a16="http://schemas.microsoft.com/office/drawing/2014/main" val="2917278013"/>
                    </a:ext>
                  </a:extLst>
                </a:gridCol>
                <a:gridCol w="1088039">
                  <a:extLst>
                    <a:ext uri="{9D8B030D-6E8A-4147-A177-3AD203B41FA5}">
                      <a16:colId xmlns:a16="http://schemas.microsoft.com/office/drawing/2014/main" val="2033247484"/>
                    </a:ext>
                  </a:extLst>
                </a:gridCol>
                <a:gridCol w="1358987">
                  <a:extLst>
                    <a:ext uri="{9D8B030D-6E8A-4147-A177-3AD203B41FA5}">
                      <a16:colId xmlns:a16="http://schemas.microsoft.com/office/drawing/2014/main" val="886882861"/>
                    </a:ext>
                  </a:extLst>
                </a:gridCol>
                <a:gridCol w="805647">
                  <a:extLst>
                    <a:ext uri="{9D8B030D-6E8A-4147-A177-3AD203B41FA5}">
                      <a16:colId xmlns:a16="http://schemas.microsoft.com/office/drawing/2014/main" val="3033391394"/>
                    </a:ext>
                  </a:extLst>
                </a:gridCol>
                <a:gridCol w="1214117">
                  <a:extLst>
                    <a:ext uri="{9D8B030D-6E8A-4147-A177-3AD203B41FA5}">
                      <a16:colId xmlns:a16="http://schemas.microsoft.com/office/drawing/2014/main" val="3385806211"/>
                    </a:ext>
                  </a:extLst>
                </a:gridCol>
                <a:gridCol w="1214117">
                  <a:extLst>
                    <a:ext uri="{9D8B030D-6E8A-4147-A177-3AD203B41FA5}">
                      <a16:colId xmlns:a16="http://schemas.microsoft.com/office/drawing/2014/main" val="3931487750"/>
                    </a:ext>
                  </a:extLst>
                </a:gridCol>
              </a:tblGrid>
              <a:tr h="224178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상중심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하중심</a:t>
                      </a:r>
                      <a:endParaRPr 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481833"/>
                  </a:ext>
                </a:extLst>
              </a:tr>
              <a:tr h="26459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통증정도</a:t>
                      </a:r>
                      <a:endParaRPr lang="en-US" sz="1300" b="1" i="0" u="none" strike="noStrike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전혀 아프지 않음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조금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제법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많이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전혀 아프지 않음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조금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제법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많이 아픔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65057680"/>
                  </a:ext>
                </a:extLst>
              </a:tr>
              <a:tr h="3507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일반</a:t>
                      </a:r>
                      <a:endParaRPr lang="en-US" altLang="ko-KR" sz="1300" b="1" i="0" u="none" strike="noStrike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85731776"/>
                  </a:ext>
                </a:extLst>
              </a:tr>
              <a:tr h="46262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45</a:t>
                      </a:r>
                      <a:r>
                        <a:rPr lang="ko-KR" alt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도</a:t>
                      </a:r>
                      <a:endParaRPr lang="en-US" altLang="ko-KR" sz="1300" b="1" i="0" u="none" strike="noStrike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60799975"/>
                  </a:ext>
                </a:extLst>
              </a:tr>
              <a:tr h="46262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침대</a:t>
                      </a:r>
                      <a:endParaRPr lang="en-US" altLang="ko-KR" sz="1300" b="1" i="0" u="none" strike="noStrike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5</a:t>
                      </a: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23050733"/>
                  </a:ext>
                </a:extLst>
              </a:tr>
              <a:tr h="31071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chemeClr val="tx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의자</a:t>
                      </a:r>
                      <a:endParaRPr lang="en-US" altLang="ko-KR" sz="1300" b="1" i="0" u="none" strike="noStrike" dirty="0">
                        <a:solidFill>
                          <a:schemeClr val="tx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 marL="7620" marR="7620" marT="7620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</a:t>
                      </a:r>
                    </a:p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손목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팔꿈치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86589838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622CEEED-5168-5BCF-AEC3-6AC61D4DB2F1}"/>
              </a:ext>
            </a:extLst>
          </p:cNvPr>
          <p:cNvSpPr/>
          <p:nvPr/>
        </p:nvSpPr>
        <p:spPr>
          <a:xfrm>
            <a:off x="-391549" y="3883733"/>
            <a:ext cx="9203040" cy="4014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설문조사 결과 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통증 정도 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상중심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/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하중심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유사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선호도 조사 결과 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상중심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: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하중심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=6:4)</a:t>
            </a:r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B287133F-7A8C-82C0-FE14-C2CB4FA4D4CC}"/>
              </a:ext>
            </a:extLst>
          </p:cNvPr>
          <p:cNvSpPr/>
          <p:nvPr/>
        </p:nvSpPr>
        <p:spPr>
          <a:xfrm>
            <a:off x="611137" y="3325100"/>
            <a:ext cx="712244" cy="467662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416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781EAF4-2A68-4F3C-965C-7F110BD1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927" y="905412"/>
            <a:ext cx="11847945" cy="58828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0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0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0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en-US" sz="2000" dirty="0">
                <a:cs typeface="Times New Roman" panose="02020603050405020304" pitchFamily="18" charset="0"/>
              </a:rPr>
              <a:t>◆적용 방안</a:t>
            </a:r>
            <a:r>
              <a:rPr lang="en-US" altLang="ko-KR" sz="2000" dirty="0">
                <a:cs typeface="Times New Roman" panose="02020603050405020304" pitchFamily="18" charset="0"/>
              </a:rPr>
              <a:t> 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000" noProof="0" dirty="0"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-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청소기의 무게중심의 위치는 고려하지 않아도 되기 때문에 관절에 이상이 있는 사람들의 경우 무게중심의 위치보다 손잡이의 형태나 다른 조건이 더욱 중요하다고 볼 수 있음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-</a:t>
            </a:r>
            <a:r>
              <a:rPr lang="ko-KR" altLang="en-US" sz="1800" dirty="0">
                <a:solidFill>
                  <a:prstClr val="black"/>
                </a:solidFill>
              </a:rPr>
              <a:t>현재 기업에서 많은 비중을 차지하고 있는 </a:t>
            </a:r>
            <a:r>
              <a:rPr lang="ko-KR" altLang="en-US" sz="1800" dirty="0" err="1">
                <a:solidFill>
                  <a:prstClr val="black"/>
                </a:solidFill>
              </a:rPr>
              <a:t>상중심</a:t>
            </a:r>
            <a:r>
              <a:rPr lang="ko-KR" altLang="en-US" sz="1800" dirty="0">
                <a:solidFill>
                  <a:prstClr val="black"/>
                </a:solidFill>
              </a:rPr>
              <a:t> 유형 청소기에 대해 무게중심의 위치 보다는 손잡이 모양</a:t>
            </a:r>
            <a:r>
              <a:rPr lang="en-US" altLang="ko-KR" sz="1800" dirty="0">
                <a:solidFill>
                  <a:prstClr val="black"/>
                </a:solidFill>
              </a:rPr>
              <a:t>, </a:t>
            </a:r>
            <a:r>
              <a:rPr lang="ko-KR" altLang="en-US" sz="1800" dirty="0">
                <a:solidFill>
                  <a:prstClr val="black"/>
                </a:solidFill>
              </a:rPr>
              <a:t>무게 또는 다른 측면에서 개선 필요 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indent="0">
              <a:buNone/>
            </a:pPr>
            <a:endParaRPr lang="en-US" altLang="ko-KR" sz="20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en-US" sz="2000" dirty="0">
                <a:cs typeface="Times New Roman" panose="02020603050405020304" pitchFamily="18" charset="0"/>
              </a:rPr>
              <a:t>◆한계점 및 향후 연구 방향</a:t>
            </a:r>
            <a:endParaRPr lang="en-US" altLang="ko-KR" sz="20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en-US" sz="1800" dirty="0">
                <a:cs typeface="Times New Roman" panose="02020603050405020304" pitchFamily="18" charset="0"/>
              </a:rPr>
              <a:t>① 제한된 신체부위</a:t>
            </a:r>
            <a:r>
              <a:rPr lang="en-US" altLang="ko-KR" sz="1800" dirty="0">
                <a:cs typeface="Times New Roman" panose="02020603050405020304" pitchFamily="18" charset="0"/>
              </a:rPr>
              <a:t>(</a:t>
            </a:r>
            <a:r>
              <a:rPr lang="ko-KR" altLang="en-US" sz="1800" dirty="0">
                <a:cs typeface="Times New Roman" panose="02020603050405020304" pitchFamily="18" charset="0"/>
              </a:rPr>
              <a:t>관절</a:t>
            </a:r>
            <a:r>
              <a:rPr lang="en-US" altLang="ko-KR" sz="1800" dirty="0">
                <a:cs typeface="Times New Roman" panose="02020603050405020304" pitchFamily="18" charset="0"/>
              </a:rPr>
              <a:t>)</a:t>
            </a:r>
            <a:r>
              <a:rPr lang="ko-KR" altLang="en-US" sz="1800" dirty="0">
                <a:cs typeface="Times New Roman" panose="02020603050405020304" pitchFamily="18" charset="0"/>
              </a:rPr>
              <a:t> 바탕으로 측정 진행</a:t>
            </a: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700" dirty="0">
                <a:cs typeface="Times New Roman" panose="02020603050405020304" pitchFamily="18" charset="0"/>
              </a:rPr>
              <a:t>-&gt;</a:t>
            </a:r>
            <a:r>
              <a:rPr lang="ko-KR" altLang="en-US" sz="1700" dirty="0">
                <a:cs typeface="Times New Roman" panose="02020603050405020304" pitchFamily="18" charset="0"/>
              </a:rPr>
              <a:t> 관절 외에</a:t>
            </a:r>
            <a:r>
              <a:rPr lang="en-US" altLang="ko-KR" sz="1700" dirty="0">
                <a:cs typeface="Times New Roman" panose="02020603050405020304" pitchFamily="18" charset="0"/>
              </a:rPr>
              <a:t>, </a:t>
            </a:r>
            <a:r>
              <a:rPr lang="ko-KR" altLang="en-US" sz="1700" dirty="0">
                <a:cs typeface="Times New Roman" panose="02020603050405020304" pitchFamily="18" charset="0"/>
              </a:rPr>
              <a:t>근육 활성도를 알아볼 수 있는 근전도 실험 추가적으로 필요</a:t>
            </a:r>
            <a:endParaRPr lang="en-US" altLang="ko-KR" sz="17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7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800" dirty="0">
                <a:cs typeface="Times New Roman" panose="02020603050405020304" pitchFamily="18" charset="0"/>
              </a:rPr>
              <a:t>② </a:t>
            </a:r>
            <a:r>
              <a:rPr lang="ko-KR" altLang="en-US" sz="1800" dirty="0">
                <a:cs typeface="Times New Roman" panose="02020603050405020304" pitchFamily="18" charset="0"/>
              </a:rPr>
              <a:t>제한된 청소 상황</a:t>
            </a:r>
            <a:r>
              <a:rPr lang="en-US" altLang="ko-KR" sz="1800" dirty="0">
                <a:cs typeface="Times New Roman" panose="02020603050405020304" pitchFamily="18" charset="0"/>
              </a:rPr>
              <a:t>, </a:t>
            </a:r>
            <a:r>
              <a:rPr lang="ko-KR" altLang="en-US" sz="1800" dirty="0">
                <a:cs typeface="Times New Roman" panose="02020603050405020304" pitchFamily="18" charset="0"/>
              </a:rPr>
              <a:t>청소기 종류 바탕으로 연구 진행 </a:t>
            </a: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700" dirty="0">
                <a:cs typeface="Times New Roman" panose="02020603050405020304" pitchFamily="18" charset="0"/>
              </a:rPr>
              <a:t>-&gt; </a:t>
            </a:r>
            <a:r>
              <a:rPr lang="ko-KR" altLang="en-US" sz="1700" dirty="0">
                <a:cs typeface="Times New Roman" panose="02020603050405020304" pitchFamily="18" charset="0"/>
              </a:rPr>
              <a:t>더 다양한 상황</a:t>
            </a:r>
            <a:r>
              <a:rPr lang="en-US" altLang="ko-KR" sz="1700" dirty="0">
                <a:cs typeface="Times New Roman" panose="02020603050405020304" pitchFamily="18" charset="0"/>
              </a:rPr>
              <a:t>,</a:t>
            </a:r>
            <a:r>
              <a:rPr lang="ko-KR" altLang="en-US" sz="1700" dirty="0">
                <a:cs typeface="Times New Roman" panose="02020603050405020304" pitchFamily="18" charset="0"/>
              </a:rPr>
              <a:t> 청소기 조건 바탕으로 근골격계 부담 연구 필요</a:t>
            </a:r>
            <a:endParaRPr lang="en-US" altLang="ko-KR" sz="1700" dirty="0">
              <a:cs typeface="Times New Roman" panose="02020603050405020304" pitchFamily="18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34836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4.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결론 및 적용 방안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0" name="직사각형 9" descr="실">
            <a:extLst>
              <a:ext uri="{FF2B5EF4-FFF2-40B4-BE49-F238E27FC236}">
                <a16:creationId xmlns:a16="http://schemas.microsoft.com/office/drawing/2014/main" id="{10769F7C-63D2-BCC3-73C5-4428BFC22D84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12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F40A800-A98C-0EA4-6098-C3A1EC488762}"/>
              </a:ext>
            </a:extLst>
          </p:cNvPr>
          <p:cNvSpPr/>
          <p:nvPr/>
        </p:nvSpPr>
        <p:spPr>
          <a:xfrm>
            <a:off x="508000" y="1163782"/>
            <a:ext cx="11286836" cy="785086"/>
          </a:xfrm>
          <a:prstGeom prst="round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“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무게중심 위치는 청소기 사용에 있어서 관절에 영향을 미치지 않음 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”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_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74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3347720" y="3569040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2780FB-D13E-40D4-9A94-CE580327E187}"/>
              </a:ext>
            </a:extLst>
          </p:cNvPr>
          <p:cNvSpPr/>
          <p:nvPr/>
        </p:nvSpPr>
        <p:spPr>
          <a:xfrm>
            <a:off x="9873673" y="6594764"/>
            <a:ext cx="2235200" cy="16625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8AD40C-721C-4A88-B92D-505CF043D908}"/>
              </a:ext>
            </a:extLst>
          </p:cNvPr>
          <p:cNvSpPr txBox="1"/>
          <p:nvPr/>
        </p:nvSpPr>
        <p:spPr>
          <a:xfrm>
            <a:off x="4789392" y="2659559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감사합니다</a:t>
            </a:r>
          </a:p>
        </p:txBody>
      </p:sp>
      <p:sp>
        <p:nvSpPr>
          <p:cNvPr id="6" name="직사각형 5" descr="실">
            <a:extLst>
              <a:ext uri="{FF2B5EF4-FFF2-40B4-BE49-F238E27FC236}">
                <a16:creationId xmlns:a16="http://schemas.microsoft.com/office/drawing/2014/main" id="{2FFA9FAF-BD7E-8207-3511-35BACA77CFFE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13</a:t>
            </a:r>
            <a:endParaRPr lang="ko-KR" altLang="en-US" sz="12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748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1D96CB-D837-42E6-B753-A362CB784AC7}"/>
              </a:ext>
            </a:extLst>
          </p:cNvPr>
          <p:cNvSpPr txBox="1"/>
          <p:nvPr/>
        </p:nvSpPr>
        <p:spPr>
          <a:xfrm>
            <a:off x="536242" y="1313850"/>
            <a:ext cx="3717684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000" b="1" u="sng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프로젝트 소개 </a:t>
            </a:r>
            <a:endParaRPr lang="en-US" altLang="ko-KR" sz="2000" b="1" u="sng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342900" indent="-342900">
              <a:buAutoNum type="arabicPeriod"/>
            </a:pP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연구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배경 및 차별성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적용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방법론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2. </a:t>
            </a:r>
            <a:r>
              <a:rPr lang="ko-KR" altLang="en-US" sz="2000" b="1" u="sng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소개</a:t>
            </a:r>
            <a:endParaRPr lang="en-US" altLang="ko-KR" sz="2000" b="1" u="sng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계획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방법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3. </a:t>
            </a:r>
            <a:r>
              <a:rPr lang="ko-KR" altLang="en-US" sz="2000" b="1" u="sng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결과</a:t>
            </a:r>
            <a:endParaRPr lang="en-US" altLang="ko-KR" sz="2000" b="1" u="sng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데이터 분석</a:t>
            </a:r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(ANOVA)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결과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ㆍ </a:t>
            </a:r>
            <a:r>
              <a:rPr lang="ko-KR" altLang="en-US" sz="20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설문 결과 종합</a:t>
            </a:r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2000" b="1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4. </a:t>
            </a:r>
            <a:r>
              <a:rPr lang="ko-KR" altLang="en-US" sz="2000" b="1" u="sng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결론</a:t>
            </a:r>
            <a:endParaRPr lang="en-US" altLang="ko-KR" sz="2000" b="1" u="sng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B67F781-4111-4EB6-97E9-84D738AD6180}"/>
              </a:ext>
            </a:extLst>
          </p:cNvPr>
          <p:cNvCxnSpPr>
            <a:cxnSpLocks/>
          </p:cNvCxnSpPr>
          <p:nvPr/>
        </p:nvCxnSpPr>
        <p:spPr>
          <a:xfrm>
            <a:off x="536242" y="1029040"/>
            <a:ext cx="549656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4D2780FB-D13E-40D4-9A94-CE580327E187}"/>
              </a:ext>
            </a:extLst>
          </p:cNvPr>
          <p:cNvSpPr/>
          <p:nvPr/>
        </p:nvSpPr>
        <p:spPr>
          <a:xfrm>
            <a:off x="9873673" y="6594764"/>
            <a:ext cx="2235200" cy="166254"/>
          </a:xfrm>
          <a:prstGeom prst="rect">
            <a:avLst/>
          </a:prstGeom>
          <a:solidFill>
            <a:srgbClr val="333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8AD40C-721C-4A88-B92D-505CF043D908}"/>
              </a:ext>
            </a:extLst>
          </p:cNvPr>
          <p:cNvSpPr txBox="1"/>
          <p:nvPr/>
        </p:nvSpPr>
        <p:spPr>
          <a:xfrm>
            <a:off x="454738" y="444265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목차</a:t>
            </a:r>
          </a:p>
        </p:txBody>
      </p:sp>
      <p:sp>
        <p:nvSpPr>
          <p:cNvPr id="6" name="직사각형 5" descr="실">
            <a:extLst>
              <a:ext uri="{FF2B5EF4-FFF2-40B4-BE49-F238E27FC236}">
                <a16:creationId xmlns:a16="http://schemas.microsoft.com/office/drawing/2014/main" id="{62A796C5-1956-9842-AF9A-5B58EBA3F4C9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83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08" y="111525"/>
            <a:ext cx="61958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</a:t>
            </a:r>
            <a:r>
              <a:rPr lang="en-US" altLang="ko-KR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.1  </a:t>
            </a:r>
            <a:r>
              <a:rPr lang="ko-KR" altLang="en-US" sz="32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프로젝트  소개  및  연구 차별성</a:t>
            </a:r>
          </a:p>
        </p:txBody>
      </p:sp>
      <p:sp>
        <p:nvSpPr>
          <p:cNvPr id="23" name="텍스트 개체 틀 13">
            <a:extLst>
              <a:ext uri="{FF2B5EF4-FFF2-40B4-BE49-F238E27FC236}">
                <a16:creationId xmlns:a16="http://schemas.microsoft.com/office/drawing/2014/main" id="{584F2676-005F-4705-91E4-6234EA932015}"/>
              </a:ext>
            </a:extLst>
          </p:cNvPr>
          <p:cNvSpPr txBox="1">
            <a:spLocks/>
          </p:cNvSpPr>
          <p:nvPr/>
        </p:nvSpPr>
        <p:spPr>
          <a:xfrm>
            <a:off x="329608" y="1002969"/>
            <a:ext cx="10855626" cy="5290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주제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: </a:t>
            </a:r>
            <a:r>
              <a:rPr lang="ko-KR" altLang="en-US" sz="2000" u="sng" dirty="0">
                <a:latin typeface="바탕" panose="02030600000101010101" pitchFamily="18" charset="-127"/>
                <a:ea typeface="바탕" panose="02030600000101010101" pitchFamily="18" charset="-127"/>
              </a:rPr>
              <a:t>무선 청소기 무게중심 위치에 따른 관절 부담 연구</a:t>
            </a:r>
            <a:endParaRPr lang="en-US" altLang="ko-KR" sz="2000" u="sng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u"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연구 배경</a:t>
            </a: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1. 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높은 보급률과 수요도 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&amp; 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지속적인 기능 발전</a:t>
            </a: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ㆍ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장시간 사용시 근골격계 측면에서 무리가 가는 경우 여전히 발생</a:t>
            </a: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2. 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시장조사를 통한 청소기 분류 결과 무선 청소기를 근골격계 측면에서 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가지로 분류 가능</a:t>
            </a: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ㆍ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대부분 </a:t>
            </a:r>
            <a:r>
              <a:rPr lang="ko-KR" altLang="en-US" sz="1800" dirty="0" err="1">
                <a:latin typeface="바탕" panose="02030600000101010101" pitchFamily="18" charset="-127"/>
                <a:ea typeface="바탕" panose="02030600000101010101" pitchFamily="18" charset="-127"/>
              </a:rPr>
              <a:t>상중심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 유형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다이슨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-</a:t>
            </a:r>
            <a:r>
              <a:rPr lang="ko-KR" altLang="en-US" sz="1800" dirty="0" err="1">
                <a:latin typeface="바탕" panose="02030600000101010101" pitchFamily="18" charset="-127"/>
                <a:ea typeface="바탕" panose="02030600000101010101" pitchFamily="18" charset="-127"/>
              </a:rPr>
              <a:t>싸이클론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삼성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-BESPOKE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 제트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, LG-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코드제로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등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  </a:t>
            </a: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3. 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청소기 무게 중심 관련 선행 연구는 진행된 바 없음</a:t>
            </a: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ㆍ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사용자의 자세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/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손잡이 유형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/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청소기 사용 환경과 관련한 신체부하도 관련 연구</a:t>
            </a: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en-US" altLang="ko-KR" sz="1400" dirty="0">
                <a:latin typeface="바탕" panose="02030600000101010101" pitchFamily="18" charset="-127"/>
                <a:ea typeface="바탕" panose="02030600000101010101" pitchFamily="18" charset="-127"/>
              </a:rPr>
              <a:t>Ergonomic Evaluation on Handle Designs of Vacuum Cleaner 2016 ,</a:t>
            </a:r>
            <a:r>
              <a:rPr lang="ko-KR" altLang="en-US" sz="1400" dirty="0">
                <a:latin typeface="바탕" panose="02030600000101010101" pitchFamily="18" charset="-127"/>
                <a:ea typeface="바탕" panose="02030600000101010101" pitchFamily="18" charset="-127"/>
              </a:rPr>
              <a:t>상중심형 청소기 종류와 사용 자세에 따른 팔 근육의 근활성도 비교 평가</a:t>
            </a:r>
            <a:r>
              <a:rPr lang="en-US" altLang="ko-KR" sz="1400" dirty="0">
                <a:latin typeface="바탕" panose="02030600000101010101" pitchFamily="18" charset="-127"/>
                <a:ea typeface="바탕" panose="02030600000101010101" pitchFamily="18" charset="-127"/>
              </a:rPr>
              <a:t>2019)</a:t>
            </a:r>
          </a:p>
          <a:p>
            <a:pPr marL="0" indent="0" algn="ctr">
              <a:buNone/>
            </a:pP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    </a:t>
            </a:r>
          </a:p>
          <a:p>
            <a:pPr marL="0" indent="0" algn="ctr">
              <a:buNone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무게중심을 중점적으로 분석하여 주제 차별화</a:t>
            </a:r>
            <a:r>
              <a:rPr lang="en-US" altLang="ko-KR" sz="20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유의미한 개선방안 제시 </a:t>
            </a: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 algn="ctr">
              <a:buNone/>
            </a:pPr>
            <a:r>
              <a:rPr lang="ko-KR" altLang="en-US" sz="2000" dirty="0">
                <a:latin typeface="바탕" panose="02030600000101010101" pitchFamily="18" charset="-127"/>
                <a:ea typeface="바탕" panose="02030600000101010101" pitchFamily="18" charset="-127"/>
              </a:rPr>
              <a:t>   </a:t>
            </a:r>
            <a:r>
              <a:rPr lang="ko-KR" altLang="en-US" sz="2000" u="sng" dirty="0">
                <a:latin typeface="바탕" panose="02030600000101010101" pitchFamily="18" charset="-127"/>
                <a:ea typeface="바탕" panose="02030600000101010101" pitchFamily="18" charset="-127"/>
              </a:rPr>
              <a:t> ∴ 각각의 상황에 따른 최적의 청소기 무게중심 위치 도출을 목표로 진행 </a:t>
            </a:r>
          </a:p>
          <a:p>
            <a:pPr marL="0" indent="0">
              <a:buNone/>
            </a:pP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ko-KR" altLang="en-US" sz="200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2661375-7F8E-2DBF-87FD-7FD4E1429FFB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6BD9E874-6DB3-1EF4-9ADC-38B426C112A4}"/>
              </a:ext>
            </a:extLst>
          </p:cNvPr>
          <p:cNvSpPr/>
          <p:nvPr/>
        </p:nvSpPr>
        <p:spPr>
          <a:xfrm>
            <a:off x="483458" y="5434687"/>
            <a:ext cx="11225083" cy="840688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8" name="직사각형 7" descr="실">
            <a:extLst>
              <a:ext uri="{FF2B5EF4-FFF2-40B4-BE49-F238E27FC236}">
                <a16:creationId xmlns:a16="http://schemas.microsoft.com/office/drawing/2014/main" id="{5BE6A3F5-97B5-6259-A088-B5B0AAA68B3A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30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08" y="111525"/>
            <a:ext cx="61958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1.2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적용 방법론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2661375-7F8E-2DBF-87FD-7FD4E1429FFB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59DBFCB2-3EEF-2FF7-76EB-04BF9422A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63" y="1098983"/>
            <a:ext cx="11841018" cy="51458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900" b="1" dirty="0"/>
              <a:t>① </a:t>
            </a:r>
            <a:r>
              <a:rPr lang="en-US" altLang="ko-KR" sz="1900" b="1" dirty="0" err="1"/>
              <a:t>Xsens</a:t>
            </a:r>
            <a:r>
              <a:rPr lang="en-US" altLang="ko-KR" sz="1900" b="1" dirty="0"/>
              <a:t> </a:t>
            </a:r>
            <a:r>
              <a:rPr lang="ko-KR" altLang="en-US" sz="1900" b="1" dirty="0"/>
              <a:t>센서 부착을 통한 신체 부하도 정량적 측정 </a:t>
            </a:r>
            <a:r>
              <a:rPr lang="en-US" altLang="ko-KR" sz="1900" b="1" dirty="0"/>
              <a:t>(Objective measure)</a:t>
            </a:r>
            <a:r>
              <a:rPr lang="ko-KR" altLang="en-US" sz="1900" b="1" dirty="0"/>
              <a:t> </a:t>
            </a:r>
            <a:endParaRPr lang="en-US" altLang="ko-KR" sz="1900" b="1" dirty="0"/>
          </a:p>
          <a:p>
            <a:pPr marL="0" indent="0">
              <a:buNone/>
            </a:pPr>
            <a:r>
              <a:rPr lang="en-US" altLang="ko-K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신체 부위에 가는 부담을 정량적으로 측정 할 수 있는 센서</a:t>
            </a:r>
            <a:endParaRPr lang="en-US" altLang="ko-K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각각의 신체부위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곳 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손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전완근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ko-KR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이두근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ko-KR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에 부착하여 </a:t>
            </a:r>
            <a:r>
              <a:rPr lang="en-US" altLang="ko-KR" sz="1600" dirty="0">
                <a:cs typeface="Times New Roman" panose="02020603050405020304" pitchFamily="18" charset="0"/>
              </a:rPr>
              <a:t>x</a:t>
            </a:r>
            <a:r>
              <a:rPr lang="ko-KR" altLang="en-US" sz="1600" dirty="0">
                <a:cs typeface="Times New Roman" panose="02020603050405020304" pitchFamily="18" charset="0"/>
              </a:rPr>
              <a:t>축</a:t>
            </a:r>
            <a:r>
              <a:rPr lang="en-US" altLang="ko-KR" sz="1600" dirty="0">
                <a:cs typeface="Times New Roman" panose="02020603050405020304" pitchFamily="18" charset="0"/>
              </a:rPr>
              <a:t>, y</a:t>
            </a:r>
            <a:r>
              <a:rPr lang="ko-KR" altLang="en-US" sz="1600" dirty="0">
                <a:cs typeface="Times New Roman" panose="02020603050405020304" pitchFamily="18" charset="0"/>
              </a:rPr>
              <a:t>축</a:t>
            </a:r>
            <a:r>
              <a:rPr lang="en-US" altLang="ko-KR" sz="1600" dirty="0">
                <a:cs typeface="Times New Roman" panose="02020603050405020304" pitchFamily="18" charset="0"/>
              </a:rPr>
              <a:t>, z</a:t>
            </a:r>
            <a:r>
              <a:rPr lang="ko-KR" altLang="en-US" sz="1600" dirty="0">
                <a:cs typeface="Times New Roman" panose="02020603050405020304" pitchFamily="18" charset="0"/>
              </a:rPr>
              <a:t>축 </a:t>
            </a:r>
            <a:r>
              <a:rPr lang="ko-KR" altLang="en-US" sz="1600" dirty="0" err="1">
                <a:cs typeface="Times New Roman" panose="02020603050405020304" pitchFamily="18" charset="0"/>
              </a:rPr>
              <a:t>회전량</a:t>
            </a:r>
            <a:r>
              <a:rPr lang="ko-KR" altLang="en-US" sz="1600" dirty="0">
                <a:cs typeface="Times New Roman" panose="02020603050405020304" pitchFamily="18" charset="0"/>
              </a:rPr>
              <a:t> 측정</a:t>
            </a:r>
            <a:endParaRPr lang="en-US" altLang="ko-KR" sz="1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ko-KR" sz="1900" b="1" dirty="0">
                <a:cs typeface="Times New Roman" panose="02020603050405020304" pitchFamily="18" charset="0"/>
              </a:rPr>
              <a:t>②</a:t>
            </a:r>
            <a:r>
              <a:rPr lang="en-US" altLang="ko-KR" sz="1900" b="1" dirty="0">
                <a:cs typeface="Times New Roman" panose="02020603050405020304" pitchFamily="18" charset="0"/>
              </a:rPr>
              <a:t> </a:t>
            </a:r>
            <a:r>
              <a:rPr lang="ko-KR" altLang="en-US" sz="1900" b="1" dirty="0">
                <a:cs typeface="Times New Roman" panose="02020603050405020304" pitchFamily="18" charset="0"/>
              </a:rPr>
              <a:t>피실험자의 설문조사를 통한  주관적인 인식 측정 </a:t>
            </a:r>
            <a:r>
              <a:rPr lang="en-US" altLang="ko-KR" sz="1900" b="1" dirty="0">
                <a:cs typeface="Times New Roman" panose="02020603050405020304" pitchFamily="18" charset="0"/>
              </a:rPr>
              <a:t>(Subjective measure)</a:t>
            </a:r>
          </a:p>
          <a:p>
            <a:pPr marL="0" indent="0">
              <a:buNone/>
            </a:pP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ko-KR" altLang="en-US" sz="1600" dirty="0">
                <a:cs typeface="Times New Roman" panose="02020603050405020304" pitchFamily="18" charset="0"/>
              </a:rPr>
              <a:t>실험 도중 느낀 신체 부하도 관련 문항들로 구성</a:t>
            </a:r>
            <a:endParaRPr lang="en-US" altLang="ko-KR" sz="1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9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ko-KR" sz="1900" b="1" dirty="0">
                <a:cs typeface="Times New Roman" panose="02020603050405020304" pitchFamily="18" charset="0"/>
              </a:rPr>
              <a:t>③</a:t>
            </a:r>
            <a:r>
              <a:rPr lang="en-US" altLang="ko-KR" sz="1900" b="1" dirty="0">
                <a:cs typeface="Times New Roman" panose="02020603050405020304" pitchFamily="18" charset="0"/>
              </a:rPr>
              <a:t> </a:t>
            </a:r>
            <a:r>
              <a:rPr lang="ko-KR" altLang="en-US" sz="1900" b="1" dirty="0">
                <a:cs typeface="Times New Roman" panose="02020603050405020304" pitchFamily="18" charset="0"/>
              </a:rPr>
              <a:t>팔꿈치</a:t>
            </a:r>
            <a:r>
              <a:rPr lang="en-US" altLang="ko-KR" sz="1900" b="1" dirty="0">
                <a:cs typeface="Times New Roman" panose="02020603050405020304" pitchFamily="18" charset="0"/>
              </a:rPr>
              <a:t>, </a:t>
            </a:r>
            <a:r>
              <a:rPr lang="ko-KR" altLang="en-US" sz="1900" b="1" dirty="0">
                <a:cs typeface="Times New Roman" panose="02020603050405020304" pitchFamily="18" charset="0"/>
              </a:rPr>
              <a:t>손목 관절의 가동 범위 바탕으로 </a:t>
            </a:r>
            <a:r>
              <a:rPr lang="en-US" altLang="ko-KR" sz="1900" b="1" dirty="0">
                <a:cs typeface="Times New Roman" panose="02020603050405020304" pitchFamily="18" charset="0"/>
              </a:rPr>
              <a:t>ANOVA </a:t>
            </a:r>
            <a:r>
              <a:rPr lang="ko-KR" altLang="en-US" sz="1900" b="1" dirty="0">
                <a:cs typeface="Times New Roman" panose="02020603050405020304" pitchFamily="18" charset="0"/>
              </a:rPr>
              <a:t>분산 분석</a:t>
            </a:r>
            <a:endParaRPr lang="en-US" altLang="ko-KR" sz="1900" b="1" dirty="0">
              <a:highlight>
                <a:srgbClr val="FFFF00"/>
              </a:highlight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9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9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900" b="1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9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ko-KR" altLang="en-US" sz="1800" dirty="0"/>
          </a:p>
        </p:txBody>
      </p:sp>
      <p:sp>
        <p:nvSpPr>
          <p:cNvPr id="13" name="텍스트 개체 틀 13">
            <a:extLst>
              <a:ext uri="{FF2B5EF4-FFF2-40B4-BE49-F238E27FC236}">
                <a16:creationId xmlns:a16="http://schemas.microsoft.com/office/drawing/2014/main" id="{20E2440F-D13A-CD2D-D6C1-03D909B98240}"/>
              </a:ext>
            </a:extLst>
          </p:cNvPr>
          <p:cNvSpPr txBox="1">
            <a:spLocks/>
          </p:cNvSpPr>
          <p:nvPr/>
        </p:nvSpPr>
        <p:spPr>
          <a:xfrm>
            <a:off x="9733674" y="3655624"/>
            <a:ext cx="1785520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400" b="1" dirty="0">
                <a:latin typeface="바탕" panose="02030600000101010101" pitchFamily="18" charset="-127"/>
                <a:ea typeface="바탕" panose="02030600000101010101" pitchFamily="18" charset="-127"/>
              </a:rPr>
              <a:t>센서 부착 모습</a:t>
            </a:r>
          </a:p>
        </p:txBody>
      </p:sp>
      <p:sp>
        <p:nvSpPr>
          <p:cNvPr id="16" name="텍스트 개체 틀 13">
            <a:extLst>
              <a:ext uri="{FF2B5EF4-FFF2-40B4-BE49-F238E27FC236}">
                <a16:creationId xmlns:a16="http://schemas.microsoft.com/office/drawing/2014/main" id="{6980B7E9-10AE-F716-8424-D85B23ACE625}"/>
              </a:ext>
            </a:extLst>
          </p:cNvPr>
          <p:cNvSpPr txBox="1">
            <a:spLocks/>
          </p:cNvSpPr>
          <p:nvPr/>
        </p:nvSpPr>
        <p:spPr>
          <a:xfrm>
            <a:off x="9626730" y="6481862"/>
            <a:ext cx="1999407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4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손목의 가동범위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C44330C-DBE0-948A-910B-144DD60CAA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9126" y="4297782"/>
            <a:ext cx="3371273" cy="193346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DA5E0BD-69DA-0A78-8223-C011D87874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1962" y="4579645"/>
            <a:ext cx="2347163" cy="1651602"/>
          </a:xfrm>
          <a:prstGeom prst="rect">
            <a:avLst/>
          </a:prstGeom>
        </p:spPr>
      </p:pic>
      <p:sp>
        <p:nvSpPr>
          <p:cNvPr id="19" name="텍스트 개체 틀 13">
            <a:extLst>
              <a:ext uri="{FF2B5EF4-FFF2-40B4-BE49-F238E27FC236}">
                <a16:creationId xmlns:a16="http://schemas.microsoft.com/office/drawing/2014/main" id="{0AE45E85-8B86-0A51-F4B4-B226417CD459}"/>
              </a:ext>
            </a:extLst>
          </p:cNvPr>
          <p:cNvSpPr txBox="1">
            <a:spLocks/>
          </p:cNvSpPr>
          <p:nvPr/>
        </p:nvSpPr>
        <p:spPr>
          <a:xfrm>
            <a:off x="329608" y="3975938"/>
            <a:ext cx="5249156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1.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팔꿈치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Flexion(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):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팔꿈치를 굽히는 행위</a:t>
            </a: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2.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팔꿈치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Extension(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폄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):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팔꿈치를 피는 행위</a:t>
            </a: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3.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Flexion(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):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손목을 아래로 꺾는 행위</a:t>
            </a: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4.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Extension(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폄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):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손목을 위로 꺾는 행위</a:t>
            </a: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5.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Ulnar deviation: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손목을 몸의 바깥방향으로 꺾는 행위</a:t>
            </a: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6.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Radial deviation: </a:t>
            </a:r>
            <a:r>
              <a:rPr lang="ko-KR" altLang="en-US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손목을 몸의 안쪽방향으로 꺾는 행위</a:t>
            </a:r>
          </a:p>
        </p:txBody>
      </p:sp>
      <p:sp>
        <p:nvSpPr>
          <p:cNvPr id="20" name="텍스트 개체 틀 13">
            <a:extLst>
              <a:ext uri="{FF2B5EF4-FFF2-40B4-BE49-F238E27FC236}">
                <a16:creationId xmlns:a16="http://schemas.microsoft.com/office/drawing/2014/main" id="{01600969-B5DC-2A90-3932-BA9D1D4A7951}"/>
              </a:ext>
            </a:extLst>
          </p:cNvPr>
          <p:cNvSpPr txBox="1">
            <a:spLocks/>
          </p:cNvSpPr>
          <p:nvPr/>
        </p:nvSpPr>
        <p:spPr>
          <a:xfrm>
            <a:off x="6859681" y="6483780"/>
            <a:ext cx="1999407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400" b="1" dirty="0">
                <a:latin typeface="바탕" panose="02030600000101010101" pitchFamily="18" charset="-127"/>
                <a:ea typeface="바탕" panose="02030600000101010101" pitchFamily="18" charset="-127"/>
              </a:rPr>
              <a:t>팔꿈치</a:t>
            </a:r>
            <a:r>
              <a:rPr lang="en-US" altLang="ko-KR" sz="1400" b="1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400" b="1" dirty="0">
                <a:latin typeface="바탕" panose="02030600000101010101" pitchFamily="18" charset="-127"/>
                <a:ea typeface="바탕" panose="02030600000101010101" pitchFamily="18" charset="-127"/>
              </a:rPr>
              <a:t>가동범위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33726C4-E0FC-803F-E06B-0472790CD7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088" y="969075"/>
            <a:ext cx="3003303" cy="2635578"/>
          </a:xfrm>
          <a:prstGeom prst="rect">
            <a:avLst/>
          </a:prstGeom>
        </p:spPr>
      </p:pic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9D8B948F-A8BB-11CF-22D0-766809E907D6}"/>
              </a:ext>
            </a:extLst>
          </p:cNvPr>
          <p:cNvSpPr txBox="1">
            <a:spLocks/>
          </p:cNvSpPr>
          <p:nvPr/>
        </p:nvSpPr>
        <p:spPr>
          <a:xfrm>
            <a:off x="6646552" y="5858843"/>
            <a:ext cx="5249156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1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          </a:t>
            </a: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2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          </a:t>
            </a: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3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  </a:t>
            </a: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4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     </a:t>
            </a: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5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  </a:t>
            </a:r>
            <a:r>
              <a:rPr lang="en-US" altLang="ko-KR" sz="1600" b="1" dirty="0">
                <a:highlight>
                  <a:srgbClr val="F1ECE6"/>
                </a:highlight>
                <a:latin typeface="바탕" panose="02030600000101010101" pitchFamily="18" charset="-127"/>
                <a:ea typeface="바탕" panose="02030600000101010101" pitchFamily="18" charset="-127"/>
              </a:rPr>
              <a:t>6 </a:t>
            </a:r>
            <a:r>
              <a:rPr lang="en-US" altLang="ko-KR" sz="1600" b="1" dirty="0">
                <a:latin typeface="바탕" panose="02030600000101010101" pitchFamily="18" charset="-127"/>
                <a:ea typeface="바탕" panose="02030600000101010101" pitchFamily="18" charset="-127"/>
              </a:rPr>
              <a:t>          </a:t>
            </a:r>
            <a:endParaRPr lang="ko-KR" altLang="en-US" sz="1600" b="1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71DFB42-01D0-9EF7-CB3E-5DEC5BA74353}"/>
              </a:ext>
            </a:extLst>
          </p:cNvPr>
          <p:cNvSpPr/>
          <p:nvPr/>
        </p:nvSpPr>
        <p:spPr>
          <a:xfrm>
            <a:off x="9042763" y="5818023"/>
            <a:ext cx="267855" cy="163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F45260-644F-8A90-5538-924909E61787}"/>
              </a:ext>
            </a:extLst>
          </p:cNvPr>
          <p:cNvSpPr/>
          <p:nvPr/>
        </p:nvSpPr>
        <p:spPr>
          <a:xfrm>
            <a:off x="9733674" y="6039674"/>
            <a:ext cx="2162034" cy="1808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8" name="직사각형 17" descr="실">
            <a:extLst>
              <a:ext uri="{FF2B5EF4-FFF2-40B4-BE49-F238E27FC236}">
                <a16:creationId xmlns:a16="http://schemas.microsoft.com/office/drawing/2014/main" id="{A1B1A307-039C-26B5-D1CC-59F880CABE79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4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135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781EAF4-2A68-4F3C-965C-7F110BD15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610" y="1017650"/>
            <a:ext cx="11649954" cy="5695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dirty="0">
                <a:cs typeface="Times New Roman" panose="02020603050405020304" pitchFamily="18" charset="0"/>
              </a:rPr>
              <a:t>•</a:t>
            </a:r>
            <a:r>
              <a:rPr lang="ko-KR" altLang="en-US" sz="1800" dirty="0">
                <a:cs typeface="Times New Roman" panose="02020603050405020304" pitchFamily="18" charset="0"/>
              </a:rPr>
              <a:t>실제 청소기를 사용하며 근관절에 크게 무리가 갈 상황을 재현하기 위해 </a:t>
            </a:r>
            <a:r>
              <a:rPr lang="en-US" altLang="ko-KR" sz="1800" u="sng" dirty="0">
                <a:cs typeface="Times New Roman" panose="02020603050405020304" pitchFamily="18" charset="0"/>
              </a:rPr>
              <a:t>4</a:t>
            </a:r>
            <a:r>
              <a:rPr lang="ko-KR" altLang="en-US" sz="1800" u="sng" dirty="0">
                <a:cs typeface="Times New Roman" panose="02020603050405020304" pitchFamily="18" charset="0"/>
              </a:rPr>
              <a:t>가지 유형의 측정 </a:t>
            </a:r>
            <a:r>
              <a:rPr lang="ko-KR" altLang="en-US" sz="1800" dirty="0">
                <a:cs typeface="Times New Roman" panose="02020603050405020304" pitchFamily="18" charset="0"/>
              </a:rPr>
              <a:t>진행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3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ko-KR" altLang="en-US" sz="1800" dirty="0">
                <a:cs typeface="Times New Roman" panose="02020603050405020304" pitchFamily="18" charset="0"/>
              </a:rPr>
              <a:t>• 요인 </a:t>
            </a:r>
            <a:r>
              <a:rPr lang="en-US" altLang="ko-KR" sz="1800" dirty="0">
                <a:cs typeface="Times New Roman" panose="02020603050405020304" pitchFamily="18" charset="0"/>
              </a:rPr>
              <a:t>A(</a:t>
            </a:r>
            <a:r>
              <a:rPr lang="ko-KR" altLang="en-US" sz="1800" dirty="0" err="1">
                <a:cs typeface="Times New Roman" panose="02020603050405020304" pitchFamily="18" charset="0"/>
              </a:rPr>
              <a:t>상중심</a:t>
            </a:r>
            <a:r>
              <a:rPr lang="en-US" altLang="ko-KR" sz="1800" dirty="0">
                <a:cs typeface="Times New Roman" panose="02020603050405020304" pitchFamily="18" charset="0"/>
              </a:rPr>
              <a:t>, </a:t>
            </a:r>
            <a:r>
              <a:rPr lang="ko-KR" altLang="en-US" sz="1800" dirty="0" err="1">
                <a:cs typeface="Times New Roman" panose="02020603050405020304" pitchFamily="18" charset="0"/>
              </a:rPr>
              <a:t>하중심</a:t>
            </a:r>
            <a:r>
              <a:rPr lang="en-US" altLang="ko-KR" sz="1800" dirty="0">
                <a:cs typeface="Times New Roman" panose="02020603050405020304" pitchFamily="18" charset="0"/>
              </a:rPr>
              <a:t>)</a:t>
            </a:r>
            <a:r>
              <a:rPr lang="ko-KR" altLang="en-US" sz="1800" dirty="0">
                <a:cs typeface="Times New Roman" panose="02020603050405020304" pitchFamily="18" charset="0"/>
              </a:rPr>
              <a:t>는 모든 측정에서 다 동일하며</a:t>
            </a:r>
            <a:r>
              <a:rPr lang="en-US" altLang="ko-KR" sz="1800" dirty="0">
                <a:cs typeface="Times New Roman" panose="02020603050405020304" pitchFamily="18" charset="0"/>
              </a:rPr>
              <a:t>,</a:t>
            </a:r>
            <a:r>
              <a:rPr lang="ko-KR" altLang="en-US" sz="1800" dirty="0">
                <a:cs typeface="Times New Roman" panose="02020603050405020304" pitchFamily="18" charset="0"/>
              </a:rPr>
              <a:t> 각 측정마다 요인 </a:t>
            </a:r>
            <a:r>
              <a:rPr lang="en-US" altLang="ko-KR" sz="1800" dirty="0">
                <a:cs typeface="Times New Roman" panose="02020603050405020304" pitchFamily="18" charset="0"/>
              </a:rPr>
              <a:t>B</a:t>
            </a:r>
            <a:r>
              <a:rPr lang="ko-KR" altLang="en-US" sz="1800" dirty="0">
                <a:cs typeface="Times New Roman" panose="02020603050405020304" pitchFamily="18" charset="0"/>
              </a:rPr>
              <a:t>를 변경</a:t>
            </a:r>
            <a:endParaRPr lang="en-US" altLang="ko-KR" sz="18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58679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2.1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계획</a:t>
            </a:r>
          </a:p>
          <a:p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3E679462-D600-FD93-3C8C-EEB266FEDEA6}"/>
              </a:ext>
            </a:extLst>
          </p:cNvPr>
          <p:cNvSpPr/>
          <p:nvPr/>
        </p:nvSpPr>
        <p:spPr>
          <a:xfrm rot="16200000">
            <a:off x="5741554" y="-290114"/>
            <a:ext cx="708891" cy="6419276"/>
          </a:xfrm>
          <a:prstGeom prst="leftBrace">
            <a:avLst>
              <a:gd name="adj1" fmla="val 8333"/>
              <a:gd name="adj2" fmla="val 52158"/>
            </a:avLst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C0435DC-1EE9-5472-E3B4-C9D048131875}"/>
              </a:ext>
            </a:extLst>
          </p:cNvPr>
          <p:cNvSpPr/>
          <p:nvPr/>
        </p:nvSpPr>
        <p:spPr>
          <a:xfrm>
            <a:off x="545230" y="1714966"/>
            <a:ext cx="4682266" cy="870116"/>
          </a:xfrm>
          <a:prstGeom prst="roundRect">
            <a:avLst/>
          </a:prstGeom>
          <a:noFill/>
          <a:ln w="158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독립 변수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: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상중심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하중심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청소기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요인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A)</a:t>
            </a:r>
          </a:p>
          <a:p>
            <a:pPr algn="ctr"/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청소기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사용 상황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요인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B)</a:t>
            </a:r>
          </a:p>
          <a:p>
            <a:pPr algn="ctr"/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20BF368-A750-C710-8DCC-AEE5338B2EFE}"/>
              </a:ext>
            </a:extLst>
          </p:cNvPr>
          <p:cNvSpPr/>
          <p:nvPr/>
        </p:nvSpPr>
        <p:spPr>
          <a:xfrm>
            <a:off x="6964505" y="1821543"/>
            <a:ext cx="4682266" cy="744250"/>
          </a:xfrm>
          <a:prstGeom prst="roundRect">
            <a:avLst/>
          </a:prstGeom>
          <a:noFill/>
          <a:ln w="158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종속 변수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: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손목과 팔꿈치의 각도 변화량</a:t>
            </a:r>
          </a:p>
        </p:txBody>
      </p:sp>
      <p:sp>
        <p:nvSpPr>
          <p:cNvPr id="18" name="텍스트 개체 틀 13">
            <a:extLst>
              <a:ext uri="{FF2B5EF4-FFF2-40B4-BE49-F238E27FC236}">
                <a16:creationId xmlns:a16="http://schemas.microsoft.com/office/drawing/2014/main" id="{3109EB01-5EF9-8CD1-BE58-D577A831B979}"/>
              </a:ext>
            </a:extLst>
          </p:cNvPr>
          <p:cNvSpPr txBox="1">
            <a:spLocks/>
          </p:cNvSpPr>
          <p:nvPr/>
        </p:nvSpPr>
        <p:spPr>
          <a:xfrm>
            <a:off x="3687469" y="3275081"/>
            <a:ext cx="5244914" cy="3616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900" u="sng" dirty="0">
                <a:latin typeface="바탕" panose="02030600000101010101" pitchFamily="18" charset="-127"/>
                <a:ea typeface="바탕" panose="02030600000101010101" pitchFamily="18" charset="-127"/>
              </a:rPr>
              <a:t>ANOVA</a:t>
            </a:r>
            <a:r>
              <a:rPr lang="ko-KR" altLang="en-US" sz="1900" u="sng" dirty="0">
                <a:latin typeface="바탕" panose="02030600000101010101" pitchFamily="18" charset="-127"/>
                <a:ea typeface="바탕" panose="02030600000101010101" pitchFamily="18" charset="-127"/>
              </a:rPr>
              <a:t>를 통한 데이터분석</a:t>
            </a:r>
          </a:p>
        </p:txBody>
      </p:sp>
      <p:graphicFrame>
        <p:nvGraphicFramePr>
          <p:cNvPr id="20" name="표 9">
            <a:extLst>
              <a:ext uri="{FF2B5EF4-FFF2-40B4-BE49-F238E27FC236}">
                <a16:creationId xmlns:a16="http://schemas.microsoft.com/office/drawing/2014/main" id="{7A97E4A7-7729-F65E-0DF4-CC62BA6708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943415"/>
              </p:ext>
            </p:extLst>
          </p:nvPr>
        </p:nvGraphicFramePr>
        <p:xfrm>
          <a:off x="463537" y="3925782"/>
          <a:ext cx="11382099" cy="1851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0037">
                  <a:extLst>
                    <a:ext uri="{9D8B030D-6E8A-4147-A177-3AD203B41FA5}">
                      <a16:colId xmlns:a16="http://schemas.microsoft.com/office/drawing/2014/main" val="1556817609"/>
                    </a:ext>
                  </a:extLst>
                </a:gridCol>
                <a:gridCol w="4904509">
                  <a:extLst>
                    <a:ext uri="{9D8B030D-6E8A-4147-A177-3AD203B41FA5}">
                      <a16:colId xmlns:a16="http://schemas.microsoft.com/office/drawing/2014/main" val="3569046636"/>
                    </a:ext>
                  </a:extLst>
                </a:gridCol>
                <a:gridCol w="5147553">
                  <a:extLst>
                    <a:ext uri="{9D8B030D-6E8A-4147-A177-3AD203B41FA5}">
                      <a16:colId xmlns:a16="http://schemas.microsoft.com/office/drawing/2014/main" val="3291692380"/>
                    </a:ext>
                  </a:extLst>
                </a:gridCol>
              </a:tblGrid>
              <a:tr h="462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1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solidFill>
                      <a:srgbClr val="E8E8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일반적인 청소기 사용 상황</a:t>
                      </a:r>
                    </a:p>
                  </a:txBody>
                  <a:tcPr>
                    <a:solidFill>
                      <a:srgbClr val="E8E8E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요인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B: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자연스러운 청소기 사용 상태</a:t>
                      </a:r>
                    </a:p>
                  </a:txBody>
                  <a:tcPr>
                    <a:solidFill>
                      <a:srgbClr val="E8E8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2383944"/>
                  </a:ext>
                </a:extLst>
              </a:tr>
              <a:tr h="462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청소기의 방향을 전환하는 상황 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요인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B: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사용자의 정면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(0°)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기준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45° 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893379"/>
                  </a:ext>
                </a:extLst>
              </a:tr>
              <a:tr h="462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가구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침대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밑을 청소하는 상황 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요인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B: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지상에서 장애물까지의 높이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20cm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381744"/>
                  </a:ext>
                </a:extLst>
              </a:tr>
              <a:tr h="4627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가구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의자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밑을 청소하는 상황 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요인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B: 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지상에서 장애물까지의 높이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40cm</a:t>
                      </a:r>
                      <a:endParaRPr lang="ko-KR" altLang="en-US" b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284554"/>
                  </a:ext>
                </a:extLst>
              </a:tr>
            </a:tbl>
          </a:graphicData>
        </a:graphic>
      </p:graphicFrame>
      <p:sp>
        <p:nvSpPr>
          <p:cNvPr id="12" name="직사각형 11" descr="실">
            <a:extLst>
              <a:ext uri="{FF2B5EF4-FFF2-40B4-BE49-F238E27FC236}">
                <a16:creationId xmlns:a16="http://schemas.microsoft.com/office/drawing/2014/main" id="{7F54DA90-CA29-B01F-8AE1-B9862047CAA9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81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235833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2.1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계획</a:t>
            </a:r>
          </a:p>
          <a:p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5" name="제목 21">
            <a:extLst>
              <a:ext uri="{FF2B5EF4-FFF2-40B4-BE49-F238E27FC236}">
                <a16:creationId xmlns:a16="http://schemas.microsoft.com/office/drawing/2014/main" id="{4550B572-BF61-03BA-4920-D5FE3A1C3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618" y="1000125"/>
            <a:ext cx="11831782" cy="57467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ko-KR" sz="1800" dirty="0"/>
              <a:t>◆</a:t>
            </a:r>
            <a:r>
              <a:rPr lang="en-US" altLang="ko-KR" sz="1800" dirty="0"/>
              <a:t> </a:t>
            </a:r>
            <a:r>
              <a:rPr lang="ko-KR" altLang="en-US" sz="1800" dirty="0">
                <a:solidFill>
                  <a:schemeClr val="tx1"/>
                </a:solidFill>
              </a:rPr>
              <a:t>표본</a:t>
            </a:r>
            <a:r>
              <a:rPr lang="en-US" altLang="ko-KR" sz="1800" dirty="0">
                <a:solidFill>
                  <a:schemeClr val="tx1"/>
                </a:solidFill>
              </a:rPr>
              <a:t>: 20</a:t>
            </a:r>
            <a:r>
              <a:rPr lang="ko-KR" altLang="en-US" sz="1800" dirty="0">
                <a:solidFill>
                  <a:schemeClr val="tx1"/>
                </a:solidFill>
              </a:rPr>
              <a:t>대 남녀 </a:t>
            </a:r>
            <a:r>
              <a:rPr lang="en-US" altLang="ko-KR" sz="1800" dirty="0">
                <a:solidFill>
                  <a:schemeClr val="tx1"/>
                </a:solidFill>
              </a:rPr>
              <a:t>10</a:t>
            </a:r>
            <a:r>
              <a:rPr lang="ko-KR" altLang="en-US" sz="1800" dirty="0">
                <a:solidFill>
                  <a:schemeClr val="tx1"/>
                </a:solidFill>
              </a:rPr>
              <a:t>명</a:t>
            </a:r>
            <a:endParaRPr lang="en-US" altLang="ko-KR" sz="1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800" b="1" dirty="0"/>
              <a:t>◆ </a:t>
            </a:r>
            <a:r>
              <a:rPr lang="ko-KR" altLang="en-US" sz="1800" b="1" dirty="0"/>
              <a:t>통제 변수</a:t>
            </a:r>
            <a:endParaRPr lang="en-US" altLang="ko-KR" sz="1800" b="1" dirty="0"/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</a:rPr>
              <a:t>- </a:t>
            </a:r>
            <a:r>
              <a:rPr lang="ko-KR" altLang="en-US" sz="1600" b="1" dirty="0">
                <a:solidFill>
                  <a:schemeClr val="tx1"/>
                </a:solidFill>
              </a:rPr>
              <a:t>청소기 조건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두 청소기</a:t>
            </a: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 err="1">
                <a:solidFill>
                  <a:schemeClr val="tx1"/>
                </a:solidFill>
              </a:rPr>
              <a:t>상중심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</a:rPr>
              <a:t>하중심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r>
              <a:rPr lang="ko-KR" altLang="en-US" sz="1600" dirty="0">
                <a:solidFill>
                  <a:schemeClr val="tx1"/>
                </a:solidFill>
              </a:rPr>
              <a:t>의 무게</a:t>
            </a:r>
            <a:r>
              <a:rPr lang="en-US" altLang="ko-KR" sz="1600" dirty="0">
                <a:solidFill>
                  <a:schemeClr val="tx1"/>
                </a:solidFill>
              </a:rPr>
              <a:t>(2.9kg)</a:t>
            </a:r>
            <a:r>
              <a:rPr lang="ko-KR" altLang="en-US" sz="1600" dirty="0">
                <a:solidFill>
                  <a:schemeClr val="tx1"/>
                </a:solidFill>
              </a:rPr>
              <a:t>와 손잡이 모양이 같도록 보정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- </a:t>
            </a:r>
            <a:r>
              <a:rPr lang="ko-KR" altLang="en-US" sz="1600" b="1" dirty="0">
                <a:solidFill>
                  <a:schemeClr val="tx1"/>
                </a:solidFill>
                <a:cs typeface="Times New Roman" panose="02020603050405020304" pitchFamily="18" charset="0"/>
              </a:rPr>
              <a:t>실험 위치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: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시작 위치와 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55cm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 길이는 실험실 바닥에 테이프로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마킹</a:t>
            </a:r>
            <a:endParaRPr lang="en-US" altLang="ko-KR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</a:rPr>
              <a:t>- </a:t>
            </a:r>
            <a:r>
              <a:rPr lang="ko-KR" altLang="en-US" sz="1600" b="1" dirty="0">
                <a:solidFill>
                  <a:schemeClr val="tx1"/>
                </a:solidFill>
              </a:rPr>
              <a:t>왕복 속도</a:t>
            </a:r>
            <a:r>
              <a:rPr lang="en-US" altLang="ko-KR" sz="1600" dirty="0">
                <a:solidFill>
                  <a:schemeClr val="tx1"/>
                </a:solidFill>
              </a:rPr>
              <a:t>: </a:t>
            </a:r>
            <a:r>
              <a:rPr lang="ko-KR" altLang="en-US" sz="1600" dirty="0">
                <a:solidFill>
                  <a:schemeClr val="tx1"/>
                </a:solidFill>
              </a:rPr>
              <a:t>왕복 운동 실험 진행 시 메트로놈</a:t>
            </a:r>
            <a:r>
              <a:rPr lang="en-US" altLang="ko-KR" sz="1600" dirty="0">
                <a:solidFill>
                  <a:schemeClr val="tx1"/>
                </a:solidFill>
              </a:rPr>
              <a:t>(60bpm)</a:t>
            </a:r>
            <a:r>
              <a:rPr lang="ko-KR" altLang="en-US" sz="1600" dirty="0">
                <a:solidFill>
                  <a:schemeClr val="tx1"/>
                </a:solidFill>
              </a:rPr>
              <a:t>을 통해 왕복 속도 동일하게 유지</a:t>
            </a:r>
            <a:endParaRPr lang="en-US" altLang="ko-KR" sz="16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ko-KR" altLang="ko-KR" sz="1800" b="1" dirty="0"/>
              <a:t>◆</a:t>
            </a:r>
            <a:r>
              <a:rPr lang="en-US" altLang="ko-KR" sz="1800" b="1" dirty="0"/>
              <a:t> </a:t>
            </a:r>
            <a:r>
              <a:rPr lang="ko-KR" altLang="en-US" sz="1800" b="1" dirty="0">
                <a:solidFill>
                  <a:schemeClr val="tx1"/>
                </a:solidFill>
              </a:rPr>
              <a:t>실험 진행 순서</a:t>
            </a:r>
            <a:endParaRPr lang="en-US" altLang="ko-KR" sz="18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</a:rPr>
              <a:t>1) </a:t>
            </a:r>
            <a:r>
              <a:rPr lang="ko-KR" altLang="en-US" sz="1600" dirty="0">
                <a:solidFill>
                  <a:schemeClr val="tx1"/>
                </a:solidFill>
              </a:rPr>
              <a:t>본격적인 측정에 앞서 피실험자의 가만히 서있는 </a:t>
            </a:r>
            <a:r>
              <a:rPr lang="en-US" altLang="ko-KR" sz="1600" u="sng" dirty="0">
                <a:solidFill>
                  <a:schemeClr val="tx1"/>
                </a:solidFill>
              </a:rPr>
              <a:t>neutral</a:t>
            </a:r>
            <a:r>
              <a:rPr lang="ko-KR" altLang="en-US" sz="1600" u="sng" dirty="0">
                <a:solidFill>
                  <a:schemeClr val="tx1"/>
                </a:solidFill>
              </a:rPr>
              <a:t>한 자세 측정</a:t>
            </a:r>
            <a:r>
              <a:rPr lang="en-US" altLang="ko-KR" sz="1600" u="sng" dirty="0">
                <a:solidFill>
                  <a:schemeClr val="tx1"/>
                </a:solidFill>
              </a:rPr>
              <a:t>(</a:t>
            </a:r>
            <a:r>
              <a:rPr lang="ko-KR" altLang="en-US" sz="1600" u="sng" dirty="0">
                <a:solidFill>
                  <a:schemeClr val="tx1"/>
                </a:solidFill>
              </a:rPr>
              <a:t>비교 기준 값 마련</a:t>
            </a:r>
            <a:r>
              <a:rPr lang="en-US" altLang="ko-KR" sz="1600" u="sng" dirty="0">
                <a:solidFill>
                  <a:schemeClr val="tx1"/>
                </a:solidFill>
              </a:rPr>
              <a:t>)</a:t>
            </a:r>
            <a:endParaRPr lang="ko-KR" altLang="en-US" sz="1600" u="sng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2)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시작위치에서 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55cm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너비를 유지하며 청소기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사용 </a:t>
            </a:r>
            <a:endParaRPr lang="en-US" altLang="ko-KR" sz="16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</a:rPr>
              <a:t>3) </a:t>
            </a:r>
            <a:r>
              <a:rPr lang="ko-KR" altLang="en-US" sz="1600" dirty="0">
                <a:solidFill>
                  <a:schemeClr val="tx1"/>
                </a:solidFill>
              </a:rPr>
              <a:t>청소기를 자연스럽게 들고 있는 자세</a:t>
            </a:r>
            <a:r>
              <a:rPr lang="en-US" altLang="ko-KR" sz="1600" dirty="0">
                <a:solidFill>
                  <a:schemeClr val="tx1"/>
                </a:solidFill>
              </a:rPr>
              <a:t>, </a:t>
            </a:r>
            <a:r>
              <a:rPr lang="ko-KR" altLang="en-US" sz="1600" dirty="0">
                <a:solidFill>
                  <a:schemeClr val="tx1"/>
                </a:solidFill>
              </a:rPr>
              <a:t>앞으로 내민 자세</a:t>
            </a:r>
            <a:r>
              <a:rPr lang="en-US" altLang="ko-KR" sz="1600" dirty="0">
                <a:solidFill>
                  <a:schemeClr val="tx1"/>
                </a:solidFill>
              </a:rPr>
              <a:t>, 5</a:t>
            </a:r>
            <a:r>
              <a:rPr lang="ko-KR" altLang="en-US" sz="1600" dirty="0">
                <a:solidFill>
                  <a:schemeClr val="tx1"/>
                </a:solidFill>
              </a:rPr>
              <a:t>회 왕복 운동</a:t>
            </a:r>
            <a:r>
              <a:rPr lang="en-US" altLang="ko-KR" sz="1600" dirty="0">
                <a:solidFill>
                  <a:schemeClr val="tx1"/>
                </a:solidFill>
              </a:rPr>
              <a:t>(10</a:t>
            </a:r>
            <a:r>
              <a:rPr lang="ko-KR" altLang="en-US" sz="1600" dirty="0">
                <a:solidFill>
                  <a:schemeClr val="tx1"/>
                </a:solidFill>
              </a:rPr>
              <a:t>초</a:t>
            </a:r>
            <a:r>
              <a:rPr lang="en-US" altLang="ko-KR" sz="1600" dirty="0">
                <a:solidFill>
                  <a:schemeClr val="tx1"/>
                </a:solidFill>
              </a:rPr>
              <a:t>)</a:t>
            </a:r>
            <a:r>
              <a:rPr lang="ko-KR" altLang="en-US" sz="1600" dirty="0">
                <a:solidFill>
                  <a:schemeClr val="tx1"/>
                </a:solidFill>
              </a:rPr>
              <a:t>을 한 세트로 진행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600" dirty="0"/>
              <a:t>             (</a:t>
            </a:r>
            <a:r>
              <a:rPr lang="ko-KR" altLang="en-US" sz="1600" dirty="0" err="1"/>
              <a:t>상중심</a:t>
            </a:r>
            <a:r>
              <a:rPr lang="ko-KR" altLang="en-US" sz="1600" dirty="0"/>
              <a:t> 청소기 사용하여 진행 </a:t>
            </a:r>
            <a:r>
              <a:rPr lang="en-US" altLang="ko-KR" sz="1600" dirty="0"/>
              <a:t>-&gt; </a:t>
            </a:r>
            <a:r>
              <a:rPr lang="ko-KR" altLang="en-US" sz="1600" dirty="0" err="1"/>
              <a:t>하중심</a:t>
            </a:r>
            <a:r>
              <a:rPr lang="ko-KR" altLang="en-US" sz="1600" dirty="0"/>
              <a:t> 청소기 사용하여 동일한 세트 반복</a:t>
            </a:r>
            <a:r>
              <a:rPr lang="en-US" altLang="ko-KR" sz="1600" dirty="0"/>
              <a:t>)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4) </a:t>
            </a:r>
            <a:r>
              <a:rPr lang="en-US" altLang="ko-KR" sz="160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3</a:t>
            </a:r>
            <a:r>
              <a:rPr lang="ko-KR" altLang="en-US" sz="160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분 휴식시간 동안</a:t>
            </a:r>
            <a:r>
              <a:rPr lang="ko-KR" altLang="ko-KR" sz="160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해당 실험 내용에 대한 질의</a:t>
            </a:r>
            <a:r>
              <a:rPr lang="en-US" altLang="ko-KR" sz="160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effectLst/>
                <a:cs typeface="Times New Roman" panose="02020603050405020304" pitchFamily="18" charset="0"/>
              </a:rPr>
              <a:t>실시</a:t>
            </a:r>
            <a:endParaRPr lang="en-US" altLang="ko-KR" sz="1600" dirty="0">
              <a:solidFill>
                <a:schemeClr val="tx1"/>
              </a:solidFill>
              <a:effectLst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1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(*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표본 및 왕복 횟수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: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관련 논문 참조하여 평균 인원수</a:t>
            </a:r>
            <a:r>
              <a:rPr lang="en-US" altLang="ko-KR" sz="1600" dirty="0"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cs typeface="Times New Roman" panose="02020603050405020304" pitchFamily="18" charset="0"/>
              </a:rPr>
              <a:t>반영</a:t>
            </a:r>
            <a:r>
              <a:rPr lang="en-US" altLang="ko-KR" sz="1600" dirty="0">
                <a:cs typeface="Times New Roman" panose="02020603050405020304" pitchFamily="18" charset="0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cs typeface="Times New Roman" panose="02020603050405020304" pitchFamily="18" charset="0"/>
              </a:rPr>
              <a:t>평균 속도에 따른 왕복 횟수 확정</a:t>
            </a:r>
            <a:r>
              <a:rPr lang="en-US" altLang="ko-KR" sz="1600" dirty="0">
                <a:solidFill>
                  <a:schemeClr val="tx1"/>
                </a:solidFill>
                <a:cs typeface="Times New Roman" panose="02020603050405020304" pitchFamily="18" charset="0"/>
              </a:rPr>
              <a:t>)</a:t>
            </a:r>
            <a:endParaRPr lang="ko-KR" altLang="en-US" dirty="0"/>
          </a:p>
        </p:txBody>
      </p:sp>
      <p:pic>
        <p:nvPicPr>
          <p:cNvPr id="27" name="내용 개체 틀 9" descr="Stick Vacuum Cleaner | Shop 28 items | MYER">
            <a:extLst>
              <a:ext uri="{FF2B5EF4-FFF2-40B4-BE49-F238E27FC236}">
                <a16:creationId xmlns:a16="http://schemas.microsoft.com/office/drawing/2014/main" id="{9D3ABF25-F3B8-1DF1-588F-976E6D289B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118764" y="1188743"/>
            <a:ext cx="3248223" cy="439411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8" name="직사각형 346">
            <a:extLst>
              <a:ext uri="{FF2B5EF4-FFF2-40B4-BE49-F238E27FC236}">
                <a16:creationId xmlns:a16="http://schemas.microsoft.com/office/drawing/2014/main" id="{E3FEF7D2-F7C6-C8F5-8BF6-128A98F2A861}"/>
              </a:ext>
            </a:extLst>
          </p:cNvPr>
          <p:cNvSpPr/>
          <p:nvPr/>
        </p:nvSpPr>
        <p:spPr>
          <a:xfrm>
            <a:off x="10092479" y="5170845"/>
            <a:ext cx="1847850" cy="210820"/>
          </a:xfrm>
          <a:custGeom>
            <a:avLst/>
            <a:gdLst>
              <a:gd name="connsiteX0" fmla="*/ 0 w 1536700"/>
              <a:gd name="connsiteY0" fmla="*/ 0 h 166370"/>
              <a:gd name="connsiteX1" fmla="*/ 1536700 w 1536700"/>
              <a:gd name="connsiteY1" fmla="*/ 0 h 166370"/>
              <a:gd name="connsiteX2" fmla="*/ 1536700 w 1536700"/>
              <a:gd name="connsiteY2" fmla="*/ 166370 h 166370"/>
              <a:gd name="connsiteX3" fmla="*/ 0 w 1536700"/>
              <a:gd name="connsiteY3" fmla="*/ 166370 h 166370"/>
              <a:gd name="connsiteX4" fmla="*/ 0 w 1536700"/>
              <a:gd name="connsiteY4" fmla="*/ 0 h 166370"/>
              <a:gd name="connsiteX0" fmla="*/ 266700 w 1803400"/>
              <a:gd name="connsiteY0" fmla="*/ 0 h 166370"/>
              <a:gd name="connsiteX1" fmla="*/ 1803400 w 1803400"/>
              <a:gd name="connsiteY1" fmla="*/ 0 h 166370"/>
              <a:gd name="connsiteX2" fmla="*/ 1803400 w 1803400"/>
              <a:gd name="connsiteY2" fmla="*/ 166370 h 166370"/>
              <a:gd name="connsiteX3" fmla="*/ 0 w 1803400"/>
              <a:gd name="connsiteY3" fmla="*/ 77470 h 166370"/>
              <a:gd name="connsiteX4" fmla="*/ 266700 w 1803400"/>
              <a:gd name="connsiteY4" fmla="*/ 0 h 166370"/>
              <a:gd name="connsiteX0" fmla="*/ 266700 w 1803400"/>
              <a:gd name="connsiteY0" fmla="*/ 0 h 210820"/>
              <a:gd name="connsiteX1" fmla="*/ 1803400 w 1803400"/>
              <a:gd name="connsiteY1" fmla="*/ 0 h 210820"/>
              <a:gd name="connsiteX2" fmla="*/ 1530350 w 1803400"/>
              <a:gd name="connsiteY2" fmla="*/ 210820 h 210820"/>
              <a:gd name="connsiteX3" fmla="*/ 0 w 1803400"/>
              <a:gd name="connsiteY3" fmla="*/ 77470 h 210820"/>
              <a:gd name="connsiteX4" fmla="*/ 266700 w 1803400"/>
              <a:gd name="connsiteY4" fmla="*/ 0 h 210820"/>
              <a:gd name="connsiteX0" fmla="*/ 266700 w 1708150"/>
              <a:gd name="connsiteY0" fmla="*/ 0 h 210820"/>
              <a:gd name="connsiteX1" fmla="*/ 1708150 w 1708150"/>
              <a:gd name="connsiteY1" fmla="*/ 133350 h 210820"/>
              <a:gd name="connsiteX2" fmla="*/ 1530350 w 1708150"/>
              <a:gd name="connsiteY2" fmla="*/ 210820 h 210820"/>
              <a:gd name="connsiteX3" fmla="*/ 0 w 1708150"/>
              <a:gd name="connsiteY3" fmla="*/ 77470 h 210820"/>
              <a:gd name="connsiteX4" fmla="*/ 266700 w 1708150"/>
              <a:gd name="connsiteY4" fmla="*/ 0 h 210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8150" h="210820">
                <a:moveTo>
                  <a:pt x="266700" y="0"/>
                </a:moveTo>
                <a:lnTo>
                  <a:pt x="1708150" y="133350"/>
                </a:lnTo>
                <a:lnTo>
                  <a:pt x="1530350" y="210820"/>
                </a:lnTo>
                <a:lnTo>
                  <a:pt x="0" y="77470"/>
                </a:lnTo>
                <a:lnTo>
                  <a:pt x="266700" y="0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9" name="직사각형 346">
            <a:extLst>
              <a:ext uri="{FF2B5EF4-FFF2-40B4-BE49-F238E27FC236}">
                <a16:creationId xmlns:a16="http://schemas.microsoft.com/office/drawing/2014/main" id="{64C45972-C4DF-74C1-A8B2-57F88389715E}"/>
              </a:ext>
            </a:extLst>
          </p:cNvPr>
          <p:cNvSpPr/>
          <p:nvPr/>
        </p:nvSpPr>
        <p:spPr>
          <a:xfrm rot="7215926">
            <a:off x="10628071" y="5044254"/>
            <a:ext cx="605790" cy="483235"/>
          </a:xfrm>
          <a:custGeom>
            <a:avLst/>
            <a:gdLst>
              <a:gd name="connsiteX0" fmla="*/ 0 w 1536700"/>
              <a:gd name="connsiteY0" fmla="*/ 0 h 166370"/>
              <a:gd name="connsiteX1" fmla="*/ 1536700 w 1536700"/>
              <a:gd name="connsiteY1" fmla="*/ 0 h 166370"/>
              <a:gd name="connsiteX2" fmla="*/ 1536700 w 1536700"/>
              <a:gd name="connsiteY2" fmla="*/ 166370 h 166370"/>
              <a:gd name="connsiteX3" fmla="*/ 0 w 1536700"/>
              <a:gd name="connsiteY3" fmla="*/ 166370 h 166370"/>
              <a:gd name="connsiteX4" fmla="*/ 0 w 1536700"/>
              <a:gd name="connsiteY4" fmla="*/ 0 h 166370"/>
              <a:gd name="connsiteX0" fmla="*/ 266700 w 1803400"/>
              <a:gd name="connsiteY0" fmla="*/ 0 h 166370"/>
              <a:gd name="connsiteX1" fmla="*/ 1803400 w 1803400"/>
              <a:gd name="connsiteY1" fmla="*/ 0 h 166370"/>
              <a:gd name="connsiteX2" fmla="*/ 1803400 w 1803400"/>
              <a:gd name="connsiteY2" fmla="*/ 166370 h 166370"/>
              <a:gd name="connsiteX3" fmla="*/ 0 w 1803400"/>
              <a:gd name="connsiteY3" fmla="*/ 77470 h 166370"/>
              <a:gd name="connsiteX4" fmla="*/ 266700 w 1803400"/>
              <a:gd name="connsiteY4" fmla="*/ 0 h 166370"/>
              <a:gd name="connsiteX0" fmla="*/ 266700 w 1803400"/>
              <a:gd name="connsiteY0" fmla="*/ 0 h 210820"/>
              <a:gd name="connsiteX1" fmla="*/ 1803400 w 1803400"/>
              <a:gd name="connsiteY1" fmla="*/ 0 h 210820"/>
              <a:gd name="connsiteX2" fmla="*/ 1530350 w 1803400"/>
              <a:gd name="connsiteY2" fmla="*/ 210820 h 210820"/>
              <a:gd name="connsiteX3" fmla="*/ 0 w 1803400"/>
              <a:gd name="connsiteY3" fmla="*/ 77470 h 210820"/>
              <a:gd name="connsiteX4" fmla="*/ 266700 w 1803400"/>
              <a:gd name="connsiteY4" fmla="*/ 0 h 210820"/>
              <a:gd name="connsiteX0" fmla="*/ 266700 w 1708150"/>
              <a:gd name="connsiteY0" fmla="*/ 0 h 210820"/>
              <a:gd name="connsiteX1" fmla="*/ 1708150 w 1708150"/>
              <a:gd name="connsiteY1" fmla="*/ 133350 h 210820"/>
              <a:gd name="connsiteX2" fmla="*/ 1530350 w 1708150"/>
              <a:gd name="connsiteY2" fmla="*/ 210820 h 210820"/>
              <a:gd name="connsiteX3" fmla="*/ 0 w 1708150"/>
              <a:gd name="connsiteY3" fmla="*/ 77470 h 210820"/>
              <a:gd name="connsiteX4" fmla="*/ 266700 w 1708150"/>
              <a:gd name="connsiteY4" fmla="*/ 0 h 210820"/>
              <a:gd name="connsiteX0" fmla="*/ 266700 w 1530350"/>
              <a:gd name="connsiteY0" fmla="*/ 0 h 210820"/>
              <a:gd name="connsiteX1" fmla="*/ 1395373 w 1530350"/>
              <a:gd name="connsiteY1" fmla="*/ 24514 h 210820"/>
              <a:gd name="connsiteX2" fmla="*/ 1530350 w 1530350"/>
              <a:gd name="connsiteY2" fmla="*/ 210820 h 210820"/>
              <a:gd name="connsiteX3" fmla="*/ 0 w 1530350"/>
              <a:gd name="connsiteY3" fmla="*/ 77470 h 210820"/>
              <a:gd name="connsiteX4" fmla="*/ 266700 w 1530350"/>
              <a:gd name="connsiteY4" fmla="*/ 0 h 210820"/>
              <a:gd name="connsiteX0" fmla="*/ 0 w 1263650"/>
              <a:gd name="connsiteY0" fmla="*/ 0 h 210820"/>
              <a:gd name="connsiteX1" fmla="*/ 1128673 w 1263650"/>
              <a:gd name="connsiteY1" fmla="*/ 24514 h 210820"/>
              <a:gd name="connsiteX2" fmla="*/ 1263650 w 1263650"/>
              <a:gd name="connsiteY2" fmla="*/ 210820 h 210820"/>
              <a:gd name="connsiteX3" fmla="*/ 238472 w 1263650"/>
              <a:gd name="connsiteY3" fmla="*/ 150999 h 210820"/>
              <a:gd name="connsiteX4" fmla="*/ 0 w 1263650"/>
              <a:gd name="connsiteY4" fmla="*/ 0 h 210820"/>
              <a:gd name="connsiteX0" fmla="*/ 0 w 1077979"/>
              <a:gd name="connsiteY0" fmla="*/ 0 h 345250"/>
              <a:gd name="connsiteX1" fmla="*/ 943002 w 1077979"/>
              <a:gd name="connsiteY1" fmla="*/ 158944 h 345250"/>
              <a:gd name="connsiteX2" fmla="*/ 1077979 w 1077979"/>
              <a:gd name="connsiteY2" fmla="*/ 345250 h 345250"/>
              <a:gd name="connsiteX3" fmla="*/ 52801 w 1077979"/>
              <a:gd name="connsiteY3" fmla="*/ 285429 h 345250"/>
              <a:gd name="connsiteX4" fmla="*/ 0 w 1077979"/>
              <a:gd name="connsiteY4" fmla="*/ 0 h 345250"/>
              <a:gd name="connsiteX0" fmla="*/ 0 w 1077979"/>
              <a:gd name="connsiteY0" fmla="*/ 0 h 345250"/>
              <a:gd name="connsiteX1" fmla="*/ 943002 w 1077979"/>
              <a:gd name="connsiteY1" fmla="*/ 158944 h 345250"/>
              <a:gd name="connsiteX2" fmla="*/ 1077979 w 1077979"/>
              <a:gd name="connsiteY2" fmla="*/ 345250 h 345250"/>
              <a:gd name="connsiteX3" fmla="*/ 292863 w 1077979"/>
              <a:gd name="connsiteY3" fmla="*/ 138188 h 345250"/>
              <a:gd name="connsiteX4" fmla="*/ 0 w 1077979"/>
              <a:gd name="connsiteY4" fmla="*/ 0 h 345250"/>
              <a:gd name="connsiteX0" fmla="*/ 0 w 912503"/>
              <a:gd name="connsiteY0" fmla="*/ 0 h 466612"/>
              <a:gd name="connsiteX1" fmla="*/ 777526 w 912503"/>
              <a:gd name="connsiteY1" fmla="*/ 280306 h 466612"/>
              <a:gd name="connsiteX2" fmla="*/ 912503 w 912503"/>
              <a:gd name="connsiteY2" fmla="*/ 466612 h 466612"/>
              <a:gd name="connsiteX3" fmla="*/ 127387 w 912503"/>
              <a:gd name="connsiteY3" fmla="*/ 259550 h 466612"/>
              <a:gd name="connsiteX4" fmla="*/ 0 w 912503"/>
              <a:gd name="connsiteY4" fmla="*/ 0 h 466612"/>
              <a:gd name="connsiteX0" fmla="*/ 0 w 777526"/>
              <a:gd name="connsiteY0" fmla="*/ 0 h 638139"/>
              <a:gd name="connsiteX1" fmla="*/ 777526 w 777526"/>
              <a:gd name="connsiteY1" fmla="*/ 280306 h 638139"/>
              <a:gd name="connsiteX2" fmla="*/ 760968 w 777526"/>
              <a:gd name="connsiteY2" fmla="*/ 638139 h 638139"/>
              <a:gd name="connsiteX3" fmla="*/ 127387 w 777526"/>
              <a:gd name="connsiteY3" fmla="*/ 259550 h 638139"/>
              <a:gd name="connsiteX4" fmla="*/ 0 w 777526"/>
              <a:gd name="connsiteY4" fmla="*/ 0 h 638139"/>
              <a:gd name="connsiteX0" fmla="*/ 0 w 760968"/>
              <a:gd name="connsiteY0" fmla="*/ 0 h 638139"/>
              <a:gd name="connsiteX1" fmla="*/ 632077 w 760968"/>
              <a:gd name="connsiteY1" fmla="*/ 351845 h 638139"/>
              <a:gd name="connsiteX2" fmla="*/ 760968 w 760968"/>
              <a:gd name="connsiteY2" fmla="*/ 638139 h 638139"/>
              <a:gd name="connsiteX3" fmla="*/ 127387 w 760968"/>
              <a:gd name="connsiteY3" fmla="*/ 259550 h 638139"/>
              <a:gd name="connsiteX4" fmla="*/ 0 w 760968"/>
              <a:gd name="connsiteY4" fmla="*/ 0 h 638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968" h="638139">
                <a:moveTo>
                  <a:pt x="0" y="0"/>
                </a:moveTo>
                <a:lnTo>
                  <a:pt x="632077" y="351845"/>
                </a:lnTo>
                <a:lnTo>
                  <a:pt x="760968" y="638139"/>
                </a:lnTo>
                <a:lnTo>
                  <a:pt x="127387" y="2595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0" name="Text Box 351">
            <a:extLst>
              <a:ext uri="{FF2B5EF4-FFF2-40B4-BE49-F238E27FC236}">
                <a16:creationId xmlns:a16="http://schemas.microsoft.com/office/drawing/2014/main" id="{3704DB09-B406-F502-0FFB-43D55FB95473}"/>
              </a:ext>
            </a:extLst>
          </p:cNvPr>
          <p:cNvSpPr txBox="1"/>
          <p:nvPr/>
        </p:nvSpPr>
        <p:spPr>
          <a:xfrm>
            <a:off x="10775007" y="4162136"/>
            <a:ext cx="878651" cy="91440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sz="1600" kern="100" dirty="0">
                <a:effectLst/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시작위치 마킹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F3E76D4-1EEA-12AC-6623-E81E9F4ADF72}"/>
              </a:ext>
            </a:extLst>
          </p:cNvPr>
          <p:cNvCxnSpPr>
            <a:cxnSpLocks/>
          </p:cNvCxnSpPr>
          <p:nvPr/>
        </p:nvCxnSpPr>
        <p:spPr>
          <a:xfrm flipV="1">
            <a:off x="11152730" y="4489352"/>
            <a:ext cx="116990" cy="65691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598F326-F966-7280-6C15-326B2A11BFC0}"/>
              </a:ext>
            </a:extLst>
          </p:cNvPr>
          <p:cNvCxnSpPr/>
          <p:nvPr/>
        </p:nvCxnSpPr>
        <p:spPr>
          <a:xfrm>
            <a:off x="10062496" y="5467732"/>
            <a:ext cx="1543050" cy="1397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352">
            <a:extLst>
              <a:ext uri="{FF2B5EF4-FFF2-40B4-BE49-F238E27FC236}">
                <a16:creationId xmlns:a16="http://schemas.microsoft.com/office/drawing/2014/main" id="{D35621B2-D69C-7ECB-C4FD-3888EF8CB2EB}"/>
              </a:ext>
            </a:extLst>
          </p:cNvPr>
          <p:cNvSpPr txBox="1"/>
          <p:nvPr/>
        </p:nvSpPr>
        <p:spPr>
          <a:xfrm>
            <a:off x="10535104" y="5546082"/>
            <a:ext cx="600363" cy="491837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sz="1600" kern="100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5</a:t>
            </a:r>
            <a:r>
              <a:rPr lang="en-US" sz="1600" kern="100" dirty="0">
                <a:effectLst/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5cm</a:t>
            </a:r>
            <a:endParaRPr lang="ko-KR" sz="1600" kern="100" dirty="0">
              <a:effectLst/>
              <a:latin typeface="바탕" panose="02030600000101010101" pitchFamily="18" charset="-127"/>
              <a:ea typeface="바탕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5" name="직사각형 34" descr="실">
            <a:extLst>
              <a:ext uri="{FF2B5EF4-FFF2-40B4-BE49-F238E27FC236}">
                <a16:creationId xmlns:a16="http://schemas.microsoft.com/office/drawing/2014/main" id="{DD4E3A93-70B5-B005-B730-0068B7FF966B}"/>
              </a:ext>
            </a:extLst>
          </p:cNvPr>
          <p:cNvSpPr/>
          <p:nvPr/>
        </p:nvSpPr>
        <p:spPr>
          <a:xfrm>
            <a:off x="8690896" y="5942116"/>
            <a:ext cx="2743200" cy="467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실험장 마킹 예시</a:t>
            </a:r>
          </a:p>
        </p:txBody>
      </p:sp>
      <p:sp>
        <p:nvSpPr>
          <p:cNvPr id="17" name="직사각형 16" descr="실">
            <a:extLst>
              <a:ext uri="{FF2B5EF4-FFF2-40B4-BE49-F238E27FC236}">
                <a16:creationId xmlns:a16="http://schemas.microsoft.com/office/drawing/2014/main" id="{778E7360-BFE2-D034-8043-80B4CAD44ACD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6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871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88665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2.2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방법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 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측정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① (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일반적인 청소기 사용 상황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직사각형 2" descr="실">
            <a:extLst>
              <a:ext uri="{FF2B5EF4-FFF2-40B4-BE49-F238E27FC236}">
                <a16:creationId xmlns:a16="http://schemas.microsoft.com/office/drawing/2014/main" id="{D8417C58-465F-4A2D-AE03-1B0E4784F035}"/>
              </a:ext>
            </a:extLst>
          </p:cNvPr>
          <p:cNvSpPr/>
          <p:nvPr/>
        </p:nvSpPr>
        <p:spPr>
          <a:xfrm>
            <a:off x="785091" y="6081091"/>
            <a:ext cx="2743200" cy="467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183AC9-A29A-35C4-3721-00064F493551}"/>
              </a:ext>
            </a:extLst>
          </p:cNvPr>
          <p:cNvSpPr txBox="1"/>
          <p:nvPr/>
        </p:nvSpPr>
        <p:spPr>
          <a:xfrm>
            <a:off x="477982" y="995063"/>
            <a:ext cx="610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① </a:t>
            </a:r>
            <a:r>
              <a:rPr lang="ko-KR" altLang="en-US" sz="1800" b="1" dirty="0" err="1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상중심</a:t>
            </a:r>
            <a:r>
              <a:rPr lang="ko-KR" altLang="en-US" sz="1800" b="1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 청소기</a:t>
            </a:r>
            <a:endParaRPr lang="en-US" altLang="ko-KR" sz="1800" b="1" dirty="0">
              <a:latin typeface="바탕" panose="02030600000101010101" pitchFamily="18" charset="-127"/>
              <a:ea typeface="바탕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0CAE3E-314B-C37C-7E2D-A2BB4450F9CC}"/>
              </a:ext>
            </a:extLst>
          </p:cNvPr>
          <p:cNvSpPr txBox="1"/>
          <p:nvPr/>
        </p:nvSpPr>
        <p:spPr>
          <a:xfrm>
            <a:off x="477982" y="3882408"/>
            <a:ext cx="610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②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b="1" dirty="0" err="1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하중심</a:t>
            </a:r>
            <a:r>
              <a:rPr lang="ko-KR" altLang="en-US" b="1" dirty="0">
                <a:latin typeface="바탕" panose="02030600000101010101" pitchFamily="18" charset="-127"/>
                <a:ea typeface="바탕" panose="02030600000101010101" pitchFamily="18" charset="-127"/>
                <a:cs typeface="Times New Roman" panose="02020603050405020304" pitchFamily="18" charset="0"/>
              </a:rPr>
              <a:t> 청소기</a:t>
            </a:r>
            <a:endParaRPr lang="en-US" altLang="ko-KR" sz="1800" b="1" dirty="0">
              <a:latin typeface="바탕" panose="02030600000101010101" pitchFamily="18" charset="-127"/>
              <a:ea typeface="바탕" panose="02030600000101010101" pitchFamily="18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E2AECC0D-3D0C-45EE-1677-F49843694B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65517"/>
              </p:ext>
            </p:extLst>
          </p:nvPr>
        </p:nvGraphicFramePr>
        <p:xfrm>
          <a:off x="350687" y="1380002"/>
          <a:ext cx="11668425" cy="2327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9475">
                  <a:extLst>
                    <a:ext uri="{9D8B030D-6E8A-4147-A177-3AD203B41FA5}">
                      <a16:colId xmlns:a16="http://schemas.microsoft.com/office/drawing/2014/main" val="125629920"/>
                    </a:ext>
                  </a:extLst>
                </a:gridCol>
                <a:gridCol w="3889475">
                  <a:extLst>
                    <a:ext uri="{9D8B030D-6E8A-4147-A177-3AD203B41FA5}">
                      <a16:colId xmlns:a16="http://schemas.microsoft.com/office/drawing/2014/main" val="1307602436"/>
                    </a:ext>
                  </a:extLst>
                </a:gridCol>
                <a:gridCol w="3889475">
                  <a:extLst>
                    <a:ext uri="{9D8B030D-6E8A-4147-A177-3AD203B41FA5}">
                      <a16:colId xmlns:a16="http://schemas.microsoft.com/office/drawing/2014/main" val="474566650"/>
                    </a:ext>
                  </a:extLst>
                </a:gridCol>
              </a:tblGrid>
              <a:tr h="189235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029589"/>
                  </a:ext>
                </a:extLst>
              </a:tr>
              <a:tr h="435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자연스럽게 들고 있는 자세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앞으로 내민 자세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왕복 운동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173714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5FDE4435-B860-91E9-9355-B120450B7E2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110" y="1364395"/>
            <a:ext cx="3878002" cy="1890080"/>
          </a:xfrm>
          <a:prstGeom prst="rect">
            <a:avLst/>
          </a:prstGeom>
        </p:spPr>
      </p:pic>
      <p:graphicFrame>
        <p:nvGraphicFramePr>
          <p:cNvPr id="18" name="표 13">
            <a:extLst>
              <a:ext uri="{FF2B5EF4-FFF2-40B4-BE49-F238E27FC236}">
                <a16:creationId xmlns:a16="http://schemas.microsoft.com/office/drawing/2014/main" id="{FFA7A875-99DD-5A2E-2C97-B266EA1E17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64421"/>
              </p:ext>
            </p:extLst>
          </p:nvPr>
        </p:nvGraphicFramePr>
        <p:xfrm>
          <a:off x="350687" y="4251740"/>
          <a:ext cx="11668425" cy="23274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9475">
                  <a:extLst>
                    <a:ext uri="{9D8B030D-6E8A-4147-A177-3AD203B41FA5}">
                      <a16:colId xmlns:a16="http://schemas.microsoft.com/office/drawing/2014/main" val="125629920"/>
                    </a:ext>
                  </a:extLst>
                </a:gridCol>
                <a:gridCol w="3889475">
                  <a:extLst>
                    <a:ext uri="{9D8B030D-6E8A-4147-A177-3AD203B41FA5}">
                      <a16:colId xmlns:a16="http://schemas.microsoft.com/office/drawing/2014/main" val="1307602436"/>
                    </a:ext>
                  </a:extLst>
                </a:gridCol>
                <a:gridCol w="3889475">
                  <a:extLst>
                    <a:ext uri="{9D8B030D-6E8A-4147-A177-3AD203B41FA5}">
                      <a16:colId xmlns:a16="http://schemas.microsoft.com/office/drawing/2014/main" val="474566650"/>
                    </a:ext>
                  </a:extLst>
                </a:gridCol>
              </a:tblGrid>
              <a:tr h="189235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5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6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7029589"/>
                  </a:ext>
                </a:extLst>
              </a:tr>
              <a:tr h="4350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자연스럽게 들고 있는 자세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앞으로 내민 자세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왕복 운동</a:t>
                      </a:r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173714"/>
                  </a:ext>
                </a:extLst>
              </a:tr>
            </a:tbl>
          </a:graphicData>
        </a:graphic>
      </p:graphicFrame>
      <p:pic>
        <p:nvPicPr>
          <p:cNvPr id="20" name="그림 19">
            <a:extLst>
              <a:ext uri="{FF2B5EF4-FFF2-40B4-BE49-F238E27FC236}">
                <a16:creationId xmlns:a16="http://schemas.microsoft.com/office/drawing/2014/main" id="{8EC81571-4088-517A-B1FE-8D6E8245D195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1110" y="4251740"/>
            <a:ext cx="3878002" cy="1843871"/>
          </a:xfrm>
          <a:prstGeom prst="rect">
            <a:avLst/>
          </a:prstGeom>
        </p:spPr>
      </p:pic>
      <p:sp>
        <p:nvSpPr>
          <p:cNvPr id="14" name="직사각형 13" descr="실">
            <a:extLst>
              <a:ext uri="{FF2B5EF4-FFF2-40B4-BE49-F238E27FC236}">
                <a16:creationId xmlns:a16="http://schemas.microsoft.com/office/drawing/2014/main" id="{F5E9DF6E-E56A-751B-999B-DF530FDC7BEC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7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7815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522771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2.2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실험 방법 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 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측정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②, ③, ④</a:t>
            </a:r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ko-KR" altLang="en-US" sz="3200" b="1" spc="-300" dirty="0">
              <a:solidFill>
                <a:schemeClr val="tx1">
                  <a:lumMod val="85000"/>
                  <a:lumOff val="15000"/>
                </a:schemeClr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직사각형 2" descr="실">
            <a:extLst>
              <a:ext uri="{FF2B5EF4-FFF2-40B4-BE49-F238E27FC236}">
                <a16:creationId xmlns:a16="http://schemas.microsoft.com/office/drawing/2014/main" id="{D8417C58-465F-4A2D-AE03-1B0E4784F035}"/>
              </a:ext>
            </a:extLst>
          </p:cNvPr>
          <p:cNvSpPr/>
          <p:nvPr/>
        </p:nvSpPr>
        <p:spPr>
          <a:xfrm>
            <a:off x="785091" y="6081091"/>
            <a:ext cx="2743200" cy="4674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u="sng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D2E7FF-70BE-8DA8-AA48-EE8C81874CD2}"/>
              </a:ext>
            </a:extLst>
          </p:cNvPr>
          <p:cNvSpPr/>
          <p:nvPr/>
        </p:nvSpPr>
        <p:spPr>
          <a:xfrm>
            <a:off x="329610" y="965878"/>
            <a:ext cx="11012645" cy="815899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 청소기 사용 시 특정한 상황을 청소하는 상황을 재현</a:t>
            </a:r>
            <a:endParaRPr lang="en-US" altLang="ko-KR" sz="16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 측정 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3,4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의 경우 침대 밑 높이와 동일한 상자와 실제 의자를 통해 실험 환경 조성</a:t>
            </a:r>
            <a:endParaRPr lang="en-US" altLang="ko-KR" sz="16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 그 외 실험 과정 및 측정 시간은 측정 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1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과 동일 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sz="1600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상중심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하중심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/ 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자연스럽게 내민 자세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앞으로 내민 자세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왕복운동 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5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회</a:t>
            </a:r>
            <a:r>
              <a:rPr lang="en-US" altLang="ko-KR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r>
              <a:rPr lang="ko-KR" altLang="en-US" sz="16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endParaRPr lang="en-US" altLang="ko-KR" sz="16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graphicFrame>
        <p:nvGraphicFramePr>
          <p:cNvPr id="6" name="표 12">
            <a:extLst>
              <a:ext uri="{FF2B5EF4-FFF2-40B4-BE49-F238E27FC236}">
                <a16:creationId xmlns:a16="http://schemas.microsoft.com/office/drawing/2014/main" id="{234AD812-9149-6FC6-7EEE-B79D07C68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275346"/>
              </p:ext>
            </p:extLst>
          </p:nvPr>
        </p:nvGraphicFramePr>
        <p:xfrm>
          <a:off x="329610" y="1911948"/>
          <a:ext cx="11649954" cy="4837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3318">
                  <a:extLst>
                    <a:ext uri="{9D8B030D-6E8A-4147-A177-3AD203B41FA5}">
                      <a16:colId xmlns:a16="http://schemas.microsoft.com/office/drawing/2014/main" val="76731987"/>
                    </a:ext>
                  </a:extLst>
                </a:gridCol>
                <a:gridCol w="3883318">
                  <a:extLst>
                    <a:ext uri="{9D8B030D-6E8A-4147-A177-3AD203B41FA5}">
                      <a16:colId xmlns:a16="http://schemas.microsoft.com/office/drawing/2014/main" val="229621159"/>
                    </a:ext>
                  </a:extLst>
                </a:gridCol>
                <a:gridCol w="3883318">
                  <a:extLst>
                    <a:ext uri="{9D8B030D-6E8A-4147-A177-3AD203B41FA5}">
                      <a16:colId xmlns:a16="http://schemas.microsoft.com/office/drawing/2014/main" val="3312143459"/>
                    </a:ext>
                  </a:extLst>
                </a:gridCol>
              </a:tblGrid>
              <a:tr h="4228386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3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>
                    <a:blipFill>
                      <a:blip r:embed="rId4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670967531"/>
                  </a:ext>
                </a:extLst>
              </a:tr>
              <a:tr h="4821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2 (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방향전환 재현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: 45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도 각도로 청소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endParaRPr lang="ko-KR" altLang="en-US" sz="1700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 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3(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가구 밑 청소 재현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: 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침대 밑 청소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endParaRPr lang="ko-KR" altLang="en-US" sz="1700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측정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4(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가구 밑 청소 재현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: </a:t>
                      </a:r>
                      <a:r>
                        <a:rPr lang="ko-KR" altLang="en-US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의자 밑 청소</a:t>
                      </a:r>
                      <a:r>
                        <a:rPr lang="en-US" altLang="ko-KR" sz="1700" dirty="0">
                          <a:latin typeface="바탕" panose="02030600000101010101" pitchFamily="18" charset="-127"/>
                          <a:ea typeface="바탕" panose="02030600000101010101" pitchFamily="18" charset="-127"/>
                        </a:rPr>
                        <a:t>)</a:t>
                      </a:r>
                      <a:endParaRPr lang="ko-KR" altLang="en-US" sz="1700" dirty="0">
                        <a:latin typeface="바탕" panose="02030600000101010101" pitchFamily="18" charset="-127"/>
                        <a:ea typeface="바탕" panose="02030600000101010101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978733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33A6E162-E803-578D-ABA9-1C7DA1868CD8}"/>
              </a:ext>
            </a:extLst>
          </p:cNvPr>
          <p:cNvSpPr/>
          <p:nvPr/>
        </p:nvSpPr>
        <p:spPr>
          <a:xfrm>
            <a:off x="5227780" y="2364510"/>
            <a:ext cx="129309" cy="323273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0" name="직사각형 9" descr="실">
            <a:extLst>
              <a:ext uri="{FF2B5EF4-FFF2-40B4-BE49-F238E27FC236}">
                <a16:creationId xmlns:a16="http://schemas.microsoft.com/office/drawing/2014/main" id="{79FEC530-5843-42DD-F782-C924EA6CB59E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8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99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781EAF4-2A68-4F3C-965C-7F110BD15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ko-KR" sz="2600" dirty="0">
              <a:cs typeface="Times New Roman" panose="02020603050405020304" pitchFamily="18" charset="0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A8E474A-6ECB-442D-8A42-7881F4DFBB2A}"/>
              </a:ext>
            </a:extLst>
          </p:cNvPr>
          <p:cNvCxnSpPr>
            <a:cxnSpLocks/>
          </p:cNvCxnSpPr>
          <p:nvPr/>
        </p:nvCxnSpPr>
        <p:spPr>
          <a:xfrm>
            <a:off x="177800" y="835707"/>
            <a:ext cx="120142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76EF8051-9646-4552-BE57-7D95D1538BA2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A9BC9-96FB-4B17-AF51-48D81692F2D7}"/>
              </a:ext>
            </a:extLst>
          </p:cNvPr>
          <p:cNvSpPr txBox="1"/>
          <p:nvPr/>
        </p:nvSpPr>
        <p:spPr>
          <a:xfrm>
            <a:off x="329610" y="111525"/>
            <a:ext cx="4462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3.1 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데이터 분석 </a:t>
            </a:r>
            <a:r>
              <a:rPr lang="en-US" altLang="ko-KR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 ANOVA</a:t>
            </a:r>
            <a:r>
              <a:rPr lang="ko-KR" altLang="en-US" sz="32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2514D5D-2AC6-4A03-BD28-B92234B73EC8}"/>
              </a:ext>
            </a:extLst>
          </p:cNvPr>
          <p:cNvSpPr/>
          <p:nvPr/>
        </p:nvSpPr>
        <p:spPr>
          <a:xfrm>
            <a:off x="9840808" y="6548582"/>
            <a:ext cx="2351192" cy="309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7" name="직사각형 6" descr="실">
            <a:extLst>
              <a:ext uri="{FF2B5EF4-FFF2-40B4-BE49-F238E27FC236}">
                <a16:creationId xmlns:a16="http://schemas.microsoft.com/office/drawing/2014/main" id="{8194ACA2-330E-D127-AD5F-FC87EECADDF7}"/>
              </a:ext>
            </a:extLst>
          </p:cNvPr>
          <p:cNvSpPr/>
          <p:nvPr/>
        </p:nvSpPr>
        <p:spPr>
          <a:xfrm>
            <a:off x="11542874" y="96982"/>
            <a:ext cx="565999" cy="4674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9</a:t>
            </a:r>
            <a:endParaRPr lang="ko-KR" altLang="en-US" sz="12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965605D-09BC-21FF-4260-8E029714D4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014" y="1341169"/>
            <a:ext cx="6354481" cy="519343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C4DF7E-360E-8764-EDD0-5FDAD749E764}"/>
              </a:ext>
            </a:extLst>
          </p:cNvPr>
          <p:cNvSpPr/>
          <p:nvPr/>
        </p:nvSpPr>
        <p:spPr>
          <a:xfrm>
            <a:off x="0" y="456359"/>
            <a:ext cx="7095836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◆</a:t>
            </a:r>
            <a:r>
              <a:rPr lang="ko-KR" altLang="en-US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일반 청소기 사용 상황과 </a:t>
            </a:r>
            <a:r>
              <a:rPr lang="en-US" altLang="ko-KR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45</a:t>
            </a:r>
            <a:r>
              <a:rPr lang="ko-KR" altLang="en-US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도 각도로 청소했을 때의 </a:t>
            </a:r>
            <a:r>
              <a:rPr lang="en-US" altLang="ko-KR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ANOVA</a:t>
            </a:r>
            <a:r>
              <a:rPr lang="ko-KR" altLang="en-US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u="sng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(Angle)</a:t>
            </a:r>
            <a:endParaRPr lang="ko-KR" altLang="en-US" u="sng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F4D580-166D-CE67-A101-E5A88E060922}"/>
              </a:ext>
            </a:extLst>
          </p:cNvPr>
          <p:cNvSpPr/>
          <p:nvPr/>
        </p:nvSpPr>
        <p:spPr>
          <a:xfrm>
            <a:off x="7643707" y="1718872"/>
            <a:ext cx="3916219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Elbow-Extension, Flexion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팔꿈치 폄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B296134-E316-A75C-9632-F5D72D00774F}"/>
              </a:ext>
            </a:extLst>
          </p:cNvPr>
          <p:cNvSpPr/>
          <p:nvPr/>
        </p:nvSpPr>
        <p:spPr>
          <a:xfrm>
            <a:off x="7678207" y="3175381"/>
            <a:ext cx="4325201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Waist</a:t>
            </a:r>
            <a:r>
              <a:rPr lang="en-US" altLang="ko-KR" i="1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-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Ulnar deviation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Radial deviation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손목을 몸의 바깥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안쪽 방향으로 꺾음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</a:p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CD5E1F-F7AC-C30E-66F9-C155F2575F91}"/>
              </a:ext>
            </a:extLst>
          </p:cNvPr>
          <p:cNvSpPr/>
          <p:nvPr/>
        </p:nvSpPr>
        <p:spPr>
          <a:xfrm>
            <a:off x="7643707" y="5047489"/>
            <a:ext cx="3916219" cy="12298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Waist-Extension, Flexion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손목 폄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굽힘</a:t>
            </a:r>
            <a:r>
              <a:rPr lang="en-US" altLang="ko-KR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0F1AC23-B0E8-AE5C-7B1B-9265A5D217EF}"/>
              </a:ext>
            </a:extLst>
          </p:cNvPr>
          <p:cNvSpPr/>
          <p:nvPr/>
        </p:nvSpPr>
        <p:spPr>
          <a:xfrm>
            <a:off x="7102764" y="1930400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062C4CDF-C1FD-9450-9716-240A414E5F8B}"/>
              </a:ext>
            </a:extLst>
          </p:cNvPr>
          <p:cNvSpPr/>
          <p:nvPr/>
        </p:nvSpPr>
        <p:spPr>
          <a:xfrm>
            <a:off x="7102764" y="3405817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EA2C8791-4A4B-90CC-1F83-DC540417E362}"/>
              </a:ext>
            </a:extLst>
          </p:cNvPr>
          <p:cNvSpPr/>
          <p:nvPr/>
        </p:nvSpPr>
        <p:spPr>
          <a:xfrm>
            <a:off x="7102764" y="5221248"/>
            <a:ext cx="877454" cy="5726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25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winterdrea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마루 부리 Beta">
      <a:majorFont>
        <a:latin typeface="마루 부리 Beta"/>
        <a:ea typeface="마루 부리 Beta"/>
        <a:cs typeface=""/>
      </a:majorFont>
      <a:minorFont>
        <a:latin typeface="마루 부리 Beta"/>
        <a:ea typeface="마루 부리 Bet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2427</TotalTime>
  <Words>1214</Words>
  <Application>Microsoft Office PowerPoint</Application>
  <PresentationFormat>와이드스크린</PresentationFormat>
  <Paragraphs>242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Times New Roman</vt:lpstr>
      <vt:lpstr>Wingdings</vt:lpstr>
      <vt:lpstr>Arial</vt:lpstr>
      <vt:lpstr>바탕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 새별</dc:creator>
  <cp:lastModifiedBy>김동우</cp:lastModifiedBy>
  <cp:revision>126</cp:revision>
  <dcterms:created xsi:type="dcterms:W3CDTF">2020-11-18T01:48:02Z</dcterms:created>
  <dcterms:modified xsi:type="dcterms:W3CDTF">2022-06-07T04:26:00Z</dcterms:modified>
</cp:coreProperties>
</file>

<file path=docProps/thumbnail.jpeg>
</file>